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sldIdLst>
    <p:sldId id="256" r:id="rId2"/>
    <p:sldId id="257" r:id="rId3"/>
    <p:sldId id="297" r:id="rId4"/>
    <p:sldId id="259" r:id="rId5"/>
    <p:sldId id="260" r:id="rId6"/>
    <p:sldId id="258" r:id="rId7"/>
    <p:sldId id="298" r:id="rId8"/>
    <p:sldId id="263" r:id="rId9"/>
    <p:sldId id="312" r:id="rId10"/>
    <p:sldId id="311" r:id="rId11"/>
    <p:sldId id="265" r:id="rId12"/>
    <p:sldId id="272" r:id="rId13"/>
    <p:sldId id="264" r:id="rId14"/>
    <p:sldId id="299" r:id="rId15"/>
    <p:sldId id="308" r:id="rId16"/>
    <p:sldId id="266" r:id="rId17"/>
    <p:sldId id="322" r:id="rId18"/>
    <p:sldId id="310" r:id="rId19"/>
    <p:sldId id="309" r:id="rId20"/>
    <p:sldId id="269" r:id="rId21"/>
    <p:sldId id="313" r:id="rId22"/>
    <p:sldId id="314" r:id="rId23"/>
    <p:sldId id="300" r:id="rId24"/>
    <p:sldId id="289" r:id="rId25"/>
    <p:sldId id="277" r:id="rId26"/>
    <p:sldId id="303" r:id="rId27"/>
    <p:sldId id="270" r:id="rId28"/>
    <p:sldId id="306" r:id="rId29"/>
    <p:sldId id="278" r:id="rId30"/>
    <p:sldId id="305" r:id="rId31"/>
    <p:sldId id="323" r:id="rId32"/>
    <p:sldId id="275" r:id="rId33"/>
    <p:sldId id="321" r:id="rId34"/>
    <p:sldId id="279" r:id="rId35"/>
    <p:sldId id="287" r:id="rId36"/>
    <p:sldId id="288" r:id="rId37"/>
    <p:sldId id="334" r:id="rId38"/>
    <p:sldId id="335" r:id="rId39"/>
    <p:sldId id="336" r:id="rId40"/>
    <p:sldId id="273" r:id="rId41"/>
    <p:sldId id="281" r:id="rId42"/>
    <p:sldId id="282" r:id="rId43"/>
    <p:sldId id="283" r:id="rId44"/>
    <p:sldId id="274" r:id="rId45"/>
    <p:sldId id="337" r:id="rId46"/>
    <p:sldId id="315" r:id="rId47"/>
    <p:sldId id="316" r:id="rId48"/>
    <p:sldId id="317" r:id="rId49"/>
    <p:sldId id="318" r:id="rId50"/>
    <p:sldId id="319" r:id="rId51"/>
    <p:sldId id="324" r:id="rId52"/>
    <p:sldId id="326" r:id="rId53"/>
    <p:sldId id="328" r:id="rId54"/>
    <p:sldId id="327" r:id="rId55"/>
    <p:sldId id="330" r:id="rId5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 Herila" initials="BWH" lastIdx="12" clrIdx="0"/>
  <p:cmAuthor id="1" name="psastras" initials="p" lastIdx="2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76579" autoAdjust="0"/>
  </p:normalViewPr>
  <p:slideViewPr>
    <p:cSldViewPr>
      <p:cViewPr>
        <p:scale>
          <a:sx n="75" d="100"/>
          <a:sy n="75" d="100"/>
        </p:scale>
        <p:origin x="-576" y="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03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408"/>
    </p:cViewPr>
  </p:sorterViewPr>
  <p:notesViewPr>
    <p:cSldViewPr>
      <p:cViewPr varScale="1">
        <p:scale>
          <a:sx n="52" d="100"/>
          <a:sy n="52" d="100"/>
        </p:scale>
        <p:origin x="-2678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EA51-FAE8-4C9D-A6F9-654F61B3D80F}" type="datetimeFigureOut">
              <a:rPr lang="en-US" smtClean="0"/>
              <a:pPr/>
              <a:t>10/24/2012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B8D44-C9C0-4F65-A66B-E85813F7CE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1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8D44-C9C0-4F65-A66B-E85813F7CE6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87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8D44-C9C0-4F65-A66B-E85813F7CE6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14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on the left is a</a:t>
            </a:r>
            <a:r>
              <a:rPr lang="en-US" baseline="0" dirty="0" smtClean="0"/>
              <a:t> Pixar Shutterbug example image with </a:t>
            </a:r>
            <a:r>
              <a:rPr lang="en-US" baseline="0" dirty="0" err="1" smtClean="0"/>
              <a:t>Gouraud</a:t>
            </a:r>
            <a:r>
              <a:rPr lang="en-US" baseline="0" dirty="0" smtClean="0"/>
              <a:t> shading and no specular lighting.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8D44-C9C0-4F65-A66B-E85813F7CE6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93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</a:t>
            </a:r>
            <a:r>
              <a:rPr lang="en-US" baseline="0" dirty="0" smtClean="0"/>
              <a:t> resampling @ link.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8D44-C9C0-4F65-A66B-E85813F7CE6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9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B8D44-C9C0-4F65-A66B-E85813F7CE6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57200" y="3786188"/>
            <a:ext cx="8242300" cy="51435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1" name="Rectangle 20"/>
          <p:cNvSpPr/>
          <p:nvPr/>
        </p:nvSpPr>
        <p:spPr>
          <a:xfrm>
            <a:off x="457200" y="2736056"/>
            <a:ext cx="8229600" cy="96012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736056"/>
            <a:ext cx="8001000" cy="960120"/>
          </a:xfrm>
          <a:prstGeom prst="rect">
            <a:avLst/>
          </a:prstGeom>
        </p:spPr>
        <p:txBody>
          <a:bodyPr anchor="t" anchorCtr="0"/>
          <a:lstStyle>
            <a:lvl1pPr algn="r">
              <a:defRPr sz="32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3786188"/>
            <a:ext cx="8001001" cy="514350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32" name="Rectangle 31"/>
          <p:cNvSpPr/>
          <p:nvPr/>
        </p:nvSpPr>
        <p:spPr>
          <a:xfrm>
            <a:off x="4572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" name="Rectangle 1"/>
          <p:cNvSpPr/>
          <p:nvPr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7200" y="3611880"/>
            <a:ext cx="8229600" cy="96012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611880"/>
            <a:ext cx="8001000" cy="96012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361188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209800" y="4800601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174D1158-7025-4F84-91C4-71926262A3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57200" y="4800600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76800" y="4764881"/>
            <a:ext cx="10668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1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cs123 	</a:t>
            </a:r>
            <a:r>
              <a:rPr lang="en-US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INTRODUCTION</a:t>
            </a:r>
            <a:r>
              <a:rPr lang="en-US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 TO COMPUTER GRAPHICS</a:t>
            </a:r>
            <a:endParaRPr lang="en-US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286000" y="4800600"/>
            <a:ext cx="51054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October 27, 2011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74D1158-7025-4F84-91C4-71926262A30A}" type="slidenum">
              <a:rPr lang="en-US" smtClean="0"/>
              <a:pPr/>
              <a:t>‹#›</a:t>
            </a:fld>
            <a:r>
              <a:rPr lang="en-US" dirty="0" smtClean="0"/>
              <a:t> of 55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4800600"/>
            <a:ext cx="175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Andries van Dam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insideko.com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9.xml"/><Relationship Id="rId1" Type="http://schemas.openxmlformats.org/officeDocument/2006/relationships/video" Target="http://www.youtube.com/v/bkKtY2G3FbU?version=4&amp;feature=player_detailpag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rpgdigital.pixel-shack.com/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hyperlink" Target="http://www.lytro.com/living-pictures/28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9.xml"/><Relationship Id="rId1" Type="http://schemas.openxmlformats.org/officeDocument/2006/relationships/video" Target="http://www.youtube.com/v/qDckmcYzmqI?version=3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9.xml"/><Relationship Id="rId1" Type="http://schemas.openxmlformats.org/officeDocument/2006/relationships/video" Target="http://www.youtube.com/v/COS5XIH_R08?version=3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Realism in Computer Graphics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2425" y="3257550"/>
            <a:ext cx="5637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Images by </a:t>
            </a:r>
            <a:r>
              <a:rPr lang="en-US" sz="1200" dirty="0" err="1" smtClean="0"/>
              <a:t>Hervé</a:t>
            </a:r>
            <a:r>
              <a:rPr lang="en-US" sz="1200" dirty="0" smtClean="0"/>
              <a:t> </a:t>
            </a:r>
            <a:r>
              <a:rPr lang="en-US" sz="1200" dirty="0" err="1"/>
              <a:t>Steff</a:t>
            </a:r>
            <a:r>
              <a:rPr lang="en-US" sz="1200" dirty="0"/>
              <a:t>  </a:t>
            </a:r>
            <a:r>
              <a:rPr lang="en-US" sz="1200" dirty="0" smtClean="0">
                <a:hlinkClick r:id="rId2"/>
              </a:rPr>
              <a:t>http://www.insideko.com/</a:t>
            </a:r>
            <a:r>
              <a:rPr lang="en-US" sz="1200" dirty="0" smtClean="0"/>
              <a:t>.  Rendered with Maxwell Render.</a:t>
            </a:r>
            <a:endParaRPr lang="en-US" sz="1200" dirty="0"/>
          </a:p>
        </p:txBody>
      </p:sp>
      <p:pic>
        <p:nvPicPr>
          <p:cNvPr id="1026" name="Picture 2" descr="http://www.maxwellrender.com/gallery/cache/nature/014.jpg_5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33399"/>
            <a:ext cx="2764182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axwellrender.com/gallery/cache/nature/003.jpg_59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4" t="14474" r="9554" b="7979"/>
          <a:stretch/>
        </p:blipFill>
        <p:spPr bwMode="auto">
          <a:xfrm>
            <a:off x="1650999" y="785356"/>
            <a:ext cx="2463801" cy="231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2801" y="4057650"/>
            <a:ext cx="530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If it looks like computer graphics, it is not good computer graphics. </a:t>
            </a:r>
          </a:p>
          <a:p>
            <a:pPr algn="r"/>
            <a:r>
              <a:rPr lang="en-US" sz="1400" i="1" dirty="0"/>
              <a:t>-</a:t>
            </a:r>
            <a:r>
              <a:rPr lang="en-US" sz="1400" i="1" dirty="0" smtClean="0"/>
              <a:t>Jeremy </a:t>
            </a:r>
            <a:r>
              <a:rPr lang="en-US" sz="1400" i="1" dirty="0" err="1" smtClean="0"/>
              <a:t>Birn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52146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10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Subdivision </a:t>
            </a:r>
            <a:r>
              <a:rPr lang="en-US" dirty="0" smtClean="0"/>
              <a:t>Surfaces</a:t>
            </a:r>
          </a:p>
          <a:p>
            <a:pPr lvl="1"/>
            <a:r>
              <a:rPr lang="en-US" dirty="0" smtClean="0"/>
              <a:t>two step process to add more detail to mesh: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efinement (add new vertices)</a:t>
            </a:r>
          </a:p>
          <a:p>
            <a:pPr lvl="2"/>
            <a:r>
              <a:rPr lang="en-US" dirty="0" smtClean="0"/>
              <a:t>smoothing</a:t>
            </a:r>
          </a:p>
          <a:p>
            <a:pPr lvl="1"/>
            <a:r>
              <a:rPr lang="en-US" dirty="0" smtClean="0"/>
              <a:t>several schemes for subdividing</a:t>
            </a:r>
          </a:p>
          <a:p>
            <a:pPr lvl="2"/>
            <a:r>
              <a:rPr lang="en-US" dirty="0" smtClean="0"/>
              <a:t>Ex: Loop subdivision - subdivide each triangle into four new triangles</a:t>
            </a:r>
            <a:endParaRPr lang="en-US" dirty="0"/>
          </a:p>
          <a:p>
            <a:pPr lvl="1"/>
            <a:r>
              <a:rPr lang="en-US" dirty="0"/>
              <a:t>continuously subdivide triangles into more triangles for more detail as needed</a:t>
            </a:r>
          </a:p>
          <a:p>
            <a:pPr lvl="2"/>
            <a:r>
              <a:rPr lang="en-US" dirty="0"/>
              <a:t>low polygon models can appear smooth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for editing of multi resolution models (editing at various levels of detail)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Geometry  </a:t>
            </a:r>
            <a:r>
              <a:rPr lang="en-US" dirty="0" smtClean="0"/>
              <a:t>(3/8</a:t>
            </a:r>
            <a:r>
              <a:rPr lang="en-US" dirty="0"/>
              <a:t>)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7150"/>
            <a:ext cx="2914996" cy="220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68122"/>
            <a:ext cx="3657600" cy="220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39112" y="4400550"/>
            <a:ext cx="4095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Geri was modeled using subdivision surfaces</a:t>
            </a:r>
            <a:endParaRPr lang="en-US" sz="1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9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28700"/>
            <a:ext cx="4038600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Dynamic LOD</a:t>
            </a:r>
          </a:p>
          <a:p>
            <a:pPr lvl="1"/>
            <a:r>
              <a:rPr lang="en-US" dirty="0" smtClean="0"/>
              <a:t>objects far from the camera don’t need as many polygons, while objects closer should have more</a:t>
            </a:r>
          </a:p>
          <a:p>
            <a:pPr lvl="1"/>
            <a:r>
              <a:rPr lang="en-US" dirty="0" smtClean="0"/>
              <a:t>replace farther objects with low res meshes</a:t>
            </a:r>
          </a:p>
          <a:p>
            <a:pPr lvl="2"/>
            <a:r>
              <a:rPr lang="en-US" dirty="0" smtClean="0"/>
              <a:t>causes discontinuous jumps “popping” as meshes are replaced</a:t>
            </a:r>
          </a:p>
          <a:p>
            <a:pPr lvl="1"/>
            <a:r>
              <a:rPr lang="en-US" dirty="0" smtClean="0"/>
              <a:t>multiple versions of model in scene graph (differing only in level of detail)</a:t>
            </a:r>
          </a:p>
          <a:p>
            <a:r>
              <a:rPr lang="en-US" dirty="0" smtClean="0"/>
              <a:t>Hardware tessellation</a:t>
            </a:r>
          </a:p>
          <a:p>
            <a:pPr lvl="1"/>
            <a:r>
              <a:rPr lang="en-US" dirty="0" smtClean="0"/>
              <a:t>DirectX 11 and OpenGL 4.0 introduced full support for procedural hardware tessellation</a:t>
            </a:r>
          </a:p>
          <a:p>
            <a:pPr lvl="1"/>
            <a:r>
              <a:rPr lang="en-US" dirty="0" smtClean="0"/>
              <a:t>allows for seamless LOD – tessellation can be modified on the fly</a:t>
            </a:r>
          </a:p>
          <a:p>
            <a:pPr lvl="1"/>
            <a:r>
              <a:rPr lang="en-US" dirty="0" smtClean="0"/>
              <a:t>hull </a:t>
            </a:r>
            <a:r>
              <a:rPr lang="en-US" dirty="0" err="1" smtClean="0"/>
              <a:t>shader</a:t>
            </a:r>
            <a:r>
              <a:rPr lang="en-US" dirty="0" smtClean="0"/>
              <a:t> determines </a:t>
            </a:r>
            <a:r>
              <a:rPr lang="en-US" dirty="0"/>
              <a:t>how many times to </a:t>
            </a:r>
            <a:r>
              <a:rPr lang="en-US" dirty="0" smtClean="0"/>
              <a:t>subdivide </a:t>
            </a:r>
            <a:r>
              <a:rPr lang="en-US" dirty="0"/>
              <a:t>(for example, as a function of the size of the patch in pixels on the display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 longer necessary to store multiple versions of model 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04369"/>
            <a:ext cx="3073780" cy="1914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</a:t>
            </a:r>
            <a:r>
              <a:rPr lang="en-US" dirty="0" smtClean="0"/>
              <a:t>Geometry (4/8</a:t>
            </a:r>
            <a:r>
              <a:rPr lang="en-US" dirty="0"/>
              <a:t>)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79066"/>
            <a:ext cx="3048000" cy="191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11</a:t>
            </a:fld>
            <a:r>
              <a:rPr lang="en-US" dirty="0"/>
              <a:t> of 55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4400550"/>
            <a:ext cx="3650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Terrain and water rendered at different LODs</a:t>
            </a:r>
            <a:endParaRPr lang="en-US" sz="1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Realism in Geometry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DirectX 11 </a:t>
            </a:r>
            <a:r>
              <a:rPr lang="en-US" dirty="0" err="1" smtClean="0"/>
              <a:t>Unigine</a:t>
            </a:r>
            <a:r>
              <a:rPr lang="en-US" dirty="0" smtClean="0"/>
              <a:t> Heaven Tessellation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12</a:t>
            </a:fld>
            <a:r>
              <a:rPr lang="en-US" dirty="0"/>
              <a:t> of 55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  <p:pic>
        <p:nvPicPr>
          <p:cNvPr id="6" name="bkKtY2G3FbU?version=4&amp;feature=player_detailpag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28216" y="1428750"/>
            <a:ext cx="5692119" cy="320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4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Implicit Surfaces</a:t>
                </a:r>
              </a:p>
              <a:p>
                <a:pPr lvl="1"/>
                <a:r>
                  <a:rPr lang="en-US" dirty="0" smtClean="0"/>
                  <a:t>surfaces described in the form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𝑥</m:t>
                        </m:r>
                        <m:r>
                          <a:rPr lang="en-US" i="1" dirty="0" smtClean="0">
                            <a:latin typeface="Cambria Math"/>
                          </a:rPr>
                          <m:t>,</m:t>
                        </m:r>
                        <m:r>
                          <a:rPr lang="en-US" i="1" dirty="0" smtClean="0">
                            <a:latin typeface="Cambria Math"/>
                          </a:rPr>
                          <m:t>𝑦</m:t>
                        </m:r>
                        <m:r>
                          <a:rPr lang="en-US" i="1" dirty="0" smtClean="0">
                            <a:latin typeface="Cambria Math"/>
                          </a:rPr>
                          <m:t>,</m:t>
                        </m:r>
                        <m:r>
                          <a:rPr lang="en-US" i="1" dirty="0" smtClean="0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an add, subtract, blend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US" dirty="0" smtClean="0"/>
                  <a:t>ifficult to render (must </a:t>
                </a:r>
                <a:r>
                  <a:rPr lang="en-US" dirty="0" err="1" smtClean="0"/>
                  <a:t>raytrace</a:t>
                </a:r>
                <a:r>
                  <a:rPr lang="en-US" dirty="0" smtClean="0"/>
                  <a:t> or convert to polygon)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US" dirty="0" smtClean="0"/>
                  <a:t>lobby objects (ex. </a:t>
                </a:r>
                <a:r>
                  <a:rPr lang="en-US" dirty="0" err="1" smtClean="0"/>
                  <a:t>Metaballs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Splines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ontinuous mathematical surface representations (no polygons)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ontrol points used to modify shape</a:t>
                </a:r>
              </a:p>
              <a:p>
                <a:pPr lvl="1"/>
                <a:r>
                  <a:rPr lang="en-US" dirty="0" smtClean="0"/>
                  <a:t>NURBS (Non uniform rational B-Splines)</a:t>
                </a:r>
              </a:p>
              <a:p>
                <a:pPr lvl="2"/>
                <a:r>
                  <a:rPr lang="en-US" dirty="0"/>
                  <a:t>ratio of parametric </a:t>
                </a:r>
                <a:r>
                  <a:rPr lang="en-US" dirty="0" smtClean="0"/>
                  <a:t>polynomials</a:t>
                </a:r>
              </a:p>
              <a:p>
                <a:pPr lvl="1"/>
                <a:r>
                  <a:rPr lang="en-US" dirty="0"/>
                  <a:t>u</a:t>
                </a:r>
                <a:r>
                  <a:rPr lang="en-US" dirty="0" smtClean="0"/>
                  <a:t>sed a lot in CAD design, engineering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02" t="-1271" r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98"/>
          <a:stretch/>
        </p:blipFill>
        <p:spPr bwMode="auto">
          <a:xfrm>
            <a:off x="4571999" y="514350"/>
            <a:ext cx="367653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Geometry </a:t>
            </a:r>
            <a:r>
              <a:rPr lang="en-US" dirty="0" smtClean="0"/>
              <a:t>(5/8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95800" y="2038350"/>
                <a:ext cx="4191000" cy="597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6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𝑦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160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 dirty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dirty="0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60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dirty="0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 dirty="0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 dirty="0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dirty="0" smtClean="0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en-US" sz="160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dirty="0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 dirty="0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 dirty="0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dirty="0" smtClean="0">
                                      <a:latin typeface="Cambria Math"/>
                                    </a:rPr>
                                    <m:t>𝑧</m:t>
                                  </m:r>
                                  <m:r>
                                    <a:rPr lang="en-US" sz="1600" i="1" dirty="0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 dirty="0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dirty="0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i="1" dirty="0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i="1" dirty="0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038350"/>
                <a:ext cx="4191000" cy="59702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4" b="15303"/>
          <a:stretch/>
        </p:blipFill>
        <p:spPr bwMode="auto">
          <a:xfrm>
            <a:off x="4572000" y="2647950"/>
            <a:ext cx="3657600" cy="158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13</a:t>
            </a:fld>
            <a:r>
              <a:rPr lang="en-US" dirty="0"/>
              <a:t> of 55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5801" y="4171950"/>
            <a:ext cx="3907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NURBS used to model a ship – user moves green control points to modify surface</a:t>
            </a:r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2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181600" y="1085850"/>
            <a:ext cx="3505200" cy="36004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Texture mapping</a:t>
            </a:r>
          </a:p>
          <a:p>
            <a:pPr lvl="1"/>
            <a:r>
              <a:rPr lang="en-US" dirty="0" smtClean="0"/>
              <a:t>map image onto surface geometry to create appearance of fine detail</a:t>
            </a:r>
          </a:p>
          <a:p>
            <a:pPr lvl="1"/>
            <a:r>
              <a:rPr lang="en-US" dirty="0" smtClean="0"/>
              <a:t>widely used in movies and games, extremely cheap for the amount of extra detail</a:t>
            </a:r>
          </a:p>
          <a:p>
            <a:r>
              <a:rPr lang="en-US" dirty="0" smtClean="0"/>
              <a:t>Bump </a:t>
            </a:r>
            <a:r>
              <a:rPr lang="en-US" dirty="0"/>
              <a:t>mapping</a:t>
            </a:r>
          </a:p>
          <a:p>
            <a:pPr lvl="1"/>
            <a:r>
              <a:rPr lang="en-US" dirty="0"/>
              <a:t>fake surface </a:t>
            </a:r>
            <a:r>
              <a:rPr lang="en-US" dirty="0" err="1"/>
              <a:t>normals</a:t>
            </a:r>
            <a:r>
              <a:rPr lang="en-US" dirty="0"/>
              <a:t> by perturbing them using a 2d height </a:t>
            </a:r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creates the appearance of bumps when calculating lighting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</a:t>
            </a:r>
            <a:r>
              <a:rPr lang="en-US" dirty="0" smtClean="0"/>
              <a:t>Geometry </a:t>
            </a:r>
            <a:r>
              <a:rPr lang="en-US" dirty="0"/>
              <a:t> </a:t>
            </a:r>
            <a:r>
              <a:rPr lang="en-US" dirty="0" smtClean="0"/>
              <a:t>(6/8</a:t>
            </a:r>
            <a:r>
              <a:rPr lang="en-US" dirty="0"/>
              <a:t>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5550"/>
            <a:ext cx="3733800" cy="223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49415"/>
            <a:ext cx="1754832" cy="129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2715868" y="1326236"/>
            <a:ext cx="1779932" cy="132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895350"/>
            <a:ext cx="449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Modeled in </a:t>
            </a:r>
            <a:r>
              <a:rPr lang="en-US" sz="1100" dirty="0" err="1" smtClean="0"/>
              <a:t>Zbrush</a:t>
            </a:r>
            <a:r>
              <a:rPr lang="en-US" sz="1100" dirty="0" smtClean="0"/>
              <a:t>, with bump and texture maps applied. By </a:t>
            </a:r>
            <a:r>
              <a:rPr lang="en-US" sz="1100" dirty="0"/>
              <a:t>Mark Bode (</a:t>
            </a:r>
            <a:r>
              <a:rPr lang="en-US" sz="1100" dirty="0">
                <a:hlinkClick r:id="rId5"/>
              </a:rPr>
              <a:t>http://rpgdigital.pixel-shack.com</a:t>
            </a:r>
            <a:r>
              <a:rPr lang="en-US" sz="1100" dirty="0" smtClean="0">
                <a:hlinkClick r:id="rId5"/>
              </a:rPr>
              <a:t>/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14</a:t>
            </a:fld>
            <a:r>
              <a:rPr lang="en-US" dirty="0"/>
              <a:t> of 55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262890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Original model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1" y="2628900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Bump mapped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94520" y="4442996"/>
            <a:ext cx="3296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Texture mapped and bump mapped</a:t>
            </a:r>
            <a:endParaRPr lang="en-US" sz="1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4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15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95350"/>
            <a:ext cx="4648200" cy="16573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Normal mapping</a:t>
            </a:r>
          </a:p>
          <a:p>
            <a:pPr lvl="1"/>
            <a:r>
              <a:rPr lang="en-US" dirty="0" smtClean="0"/>
              <a:t>preferred method of bump mapping on modern GPUs – encodes </a:t>
            </a:r>
            <a:r>
              <a:rPr lang="en-US" dirty="0" err="1" smtClean="0"/>
              <a:t>normals</a:t>
            </a:r>
            <a:r>
              <a:rPr lang="en-US" dirty="0" smtClean="0"/>
              <a:t> as RGB triplet on a texture</a:t>
            </a:r>
          </a:p>
          <a:p>
            <a:pPr lvl="1"/>
            <a:r>
              <a:rPr lang="en-US" dirty="0" err="1" smtClean="0"/>
              <a:t>normals</a:t>
            </a:r>
            <a:r>
              <a:rPr lang="en-US" dirty="0" smtClean="0"/>
              <a:t> are then transferred to the object to give a more detailed look</a:t>
            </a:r>
          </a:p>
          <a:p>
            <a:pPr lvl="1"/>
            <a:r>
              <a:rPr lang="en-US" dirty="0" smtClean="0"/>
              <a:t>does not modify the geometry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Geometry </a:t>
            </a:r>
            <a:r>
              <a:rPr lang="en-US" dirty="0" smtClean="0"/>
              <a:t>(7/8</a:t>
            </a:r>
            <a:r>
              <a:rPr lang="en-US" dirty="0"/>
              <a:t>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495550"/>
            <a:ext cx="3200400" cy="195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81150"/>
            <a:ext cx="2133600" cy="316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209800" y="4400550"/>
            <a:ext cx="122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2D texture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81600" y="514350"/>
            <a:ext cx="3581400" cy="108585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Displacement mapping</a:t>
            </a:r>
          </a:p>
          <a:p>
            <a:pPr lvl="1"/>
            <a:r>
              <a:rPr lang="en-US" dirty="0"/>
              <a:t>displace vertices in a mesh by values stored in a 2D </a:t>
            </a:r>
            <a:r>
              <a:rPr lang="en-US" dirty="0" smtClean="0"/>
              <a:t>texture</a:t>
            </a:r>
          </a:p>
          <a:p>
            <a:pPr lvl="1"/>
            <a:r>
              <a:rPr lang="en-US" dirty="0" smtClean="0"/>
              <a:t>actually modifies the geometry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95350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Parallax occlusion mapping </a:t>
            </a:r>
            <a:r>
              <a:rPr lang="en-US" dirty="0" smtClean="0"/>
              <a:t>encodes </a:t>
            </a:r>
            <a:r>
              <a:rPr lang="en-US" dirty="0"/>
              <a:t>3D data into a texture </a:t>
            </a:r>
            <a:endParaRPr lang="en-US" dirty="0" smtClean="0"/>
          </a:p>
          <a:p>
            <a:pPr lvl="1"/>
            <a:r>
              <a:rPr lang="en-US" dirty="0" smtClean="0"/>
              <a:t>when </a:t>
            </a:r>
            <a:r>
              <a:rPr lang="en-US" dirty="0"/>
              <a:t>the surface is rendered modify the geometry to correspond with </a:t>
            </a:r>
            <a:r>
              <a:rPr lang="en-US" dirty="0" smtClean="0"/>
              <a:t>data in texture</a:t>
            </a:r>
          </a:p>
          <a:p>
            <a:pPr lvl="1"/>
            <a:r>
              <a:rPr lang="en-US" dirty="0"/>
              <a:t>displaces texture coordinates as a function of view angle to create </a:t>
            </a:r>
            <a:r>
              <a:rPr lang="en-US" dirty="0" smtClean="0"/>
              <a:t>depth</a:t>
            </a:r>
          </a:p>
          <a:p>
            <a:pPr lvl="1"/>
            <a:r>
              <a:rPr lang="en-US" dirty="0" smtClean="0"/>
              <a:t>improvement over regular bump mapping and normal mapping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</a:t>
            </a:r>
            <a:r>
              <a:rPr lang="en-US" dirty="0" smtClean="0"/>
              <a:t>Geometry </a:t>
            </a:r>
            <a:r>
              <a:rPr lang="en-US" dirty="0"/>
              <a:t> </a:t>
            </a:r>
            <a:r>
              <a:rPr lang="en-US" dirty="0" smtClean="0"/>
              <a:t>(8/8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16</a:t>
            </a:fld>
            <a:r>
              <a:rPr lang="en-US" dirty="0"/>
              <a:t> of 55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896"/>
          <a:stretch/>
        </p:blipFill>
        <p:spPr bwMode="auto">
          <a:xfrm>
            <a:off x="1752600" y="2549770"/>
            <a:ext cx="5638800" cy="215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160020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Multiple light bounces</a:t>
            </a:r>
          </a:p>
          <a:p>
            <a:pPr lvl="1"/>
            <a:r>
              <a:rPr lang="en-US" sz="1600" dirty="0" smtClean="0"/>
              <a:t>add more lighting to the scene by calculating lighting coming directly from light sources, </a:t>
            </a:r>
            <a:r>
              <a:rPr lang="en-US" sz="1600" i="1" dirty="0" smtClean="0"/>
              <a:t>as well as light reflected off of other objects</a:t>
            </a:r>
          </a:p>
          <a:p>
            <a:pPr lvl="1"/>
            <a:r>
              <a:rPr lang="en-US" sz="1600" dirty="0" smtClean="0"/>
              <a:t>appears more photorealistic, but much more expensive to compute</a:t>
            </a:r>
          </a:p>
          <a:p>
            <a:r>
              <a:rPr lang="en-US" sz="1800" dirty="0" smtClean="0"/>
              <a:t>Often “hacked” by using a constant </a:t>
            </a:r>
            <a:r>
              <a:rPr lang="en-US" sz="1800" i="1" dirty="0" smtClean="0"/>
              <a:t>ambient term </a:t>
            </a:r>
            <a:r>
              <a:rPr lang="en-US" sz="1800" dirty="0" smtClean="0"/>
              <a:t>instead</a:t>
            </a:r>
          </a:p>
          <a:p>
            <a:pPr lvl="1"/>
            <a:r>
              <a:rPr lang="en-US" sz="1600" dirty="0" smtClean="0"/>
              <a:t>still missing out on color bleeding, diffuse bounces, and other subtle effects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17</a:t>
            </a:fld>
            <a:r>
              <a:rPr lang="en-US" dirty="0"/>
              <a:t> of 55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Rendering (1/19)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43000" y="2534781"/>
            <a:ext cx="7315200" cy="2246769"/>
            <a:chOff x="1143000" y="3379708"/>
            <a:chExt cx="7315200" cy="2995692"/>
          </a:xfrm>
        </p:grpSpPr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43000" y="3530600"/>
              <a:ext cx="1981200" cy="264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5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3530600"/>
              <a:ext cx="1981200" cy="264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TextBox 18"/>
            <p:cNvSpPr txBox="1"/>
            <p:nvPr/>
          </p:nvSpPr>
          <p:spPr>
            <a:xfrm>
              <a:off x="5943600" y="3379708"/>
              <a:ext cx="2514600" cy="299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Left: </a:t>
              </a:r>
              <a:r>
                <a:rPr lang="en-US" sz="1400" dirty="0" smtClean="0"/>
                <a:t>single ray cast via non-recursive ray tracing (3 sec. render time)</a:t>
              </a:r>
            </a:p>
            <a:p>
              <a:endParaRPr lang="en-US" sz="1400" dirty="0" smtClean="0"/>
            </a:p>
            <a:p>
              <a:r>
                <a:rPr lang="en-US" sz="1400" b="1" dirty="0" smtClean="0"/>
                <a:t>Right: </a:t>
              </a:r>
              <a:r>
                <a:rPr lang="en-US" sz="1400" dirty="0" smtClean="0"/>
                <a:t>multiple light bounces via photon mapping (57 sec.)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Notice the color bleeding caused by light being reflected off of the walls – more realistic</a:t>
              </a:r>
              <a:endParaRPr lang="en-US" sz="1400" dirty="0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1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18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7848600" cy="14287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Polygonal rendering and </a:t>
            </a:r>
            <a:r>
              <a:rPr lang="en-US" dirty="0" err="1" smtClean="0"/>
              <a:t>Gouraud</a:t>
            </a:r>
            <a:r>
              <a:rPr lang="en-US" dirty="0" smtClean="0"/>
              <a:t> shading</a:t>
            </a:r>
          </a:p>
          <a:p>
            <a:pPr lvl="1"/>
            <a:r>
              <a:rPr lang="en-US" dirty="0" smtClean="0"/>
              <a:t>fast, easily implemented in hardware (default lighting in OpenGL and WPF)</a:t>
            </a:r>
          </a:p>
          <a:p>
            <a:pPr lvl="1"/>
            <a:r>
              <a:rPr lang="en-US" dirty="0" smtClean="0"/>
              <a:t>per vertex lighting interpolates color between vertices</a:t>
            </a:r>
          </a:p>
          <a:p>
            <a:pPr lvl="1"/>
            <a:r>
              <a:rPr lang="en-US" dirty="0" smtClean="0"/>
              <a:t>lighting is only calculated at vertices from direct light sources</a:t>
            </a:r>
          </a:p>
          <a:p>
            <a:pPr lvl="1"/>
            <a:r>
              <a:rPr lang="en-US" dirty="0" smtClean="0"/>
              <a:t>no global illumination</a:t>
            </a:r>
          </a:p>
          <a:p>
            <a:pPr lvl="1"/>
            <a:r>
              <a:rPr lang="en-US" dirty="0" smtClean="0"/>
              <a:t>does not look very realistic (hard shadows, no light reflecting off other objects)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Rendering </a:t>
            </a:r>
            <a:r>
              <a:rPr lang="en-US" dirty="0" smtClean="0"/>
              <a:t>(2/19)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471644"/>
            <a:ext cx="3505200" cy="2233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86819"/>
            <a:ext cx="3276600" cy="221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40124"/>
            <a:ext cx="4648200" cy="154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19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628900"/>
            <a:ext cx="80772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Ambient occlusion</a:t>
            </a:r>
          </a:p>
          <a:p>
            <a:pPr lvl="1"/>
            <a:r>
              <a:rPr lang="en-US" dirty="0" smtClean="0"/>
              <a:t>hack to approximate GI effects by varying the ambient term (instead of keeping it constant)</a:t>
            </a:r>
          </a:p>
          <a:p>
            <a:pPr lvl="1"/>
            <a:r>
              <a:rPr lang="en-US" dirty="0" smtClean="0"/>
              <a:t>vary ambient coefficient depending on visibility of the intersection point</a:t>
            </a:r>
          </a:p>
          <a:p>
            <a:pPr lvl="2"/>
            <a:r>
              <a:rPr lang="en-US" dirty="0" smtClean="0"/>
              <a:t>in the diagram, </a:t>
            </a:r>
            <a:r>
              <a:rPr lang="en-US" i="1" dirty="0" smtClean="0"/>
              <a:t>p</a:t>
            </a:r>
            <a:r>
              <a:rPr lang="en-US" dirty="0" smtClean="0"/>
              <a:t>  is partially shadowed because it is occluded by surrounding geometry</a:t>
            </a:r>
          </a:p>
          <a:p>
            <a:pPr lvl="1"/>
            <a:r>
              <a:rPr lang="en-US" dirty="0" smtClean="0"/>
              <a:t>looks much better, but still relatively expensive to compute visibility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Rendering </a:t>
            </a:r>
            <a:r>
              <a:rPr lang="en-US" dirty="0" smtClean="0"/>
              <a:t>(3/19)</a:t>
            </a:r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860" y="895350"/>
            <a:ext cx="3200400" cy="1473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85800" y="2171700"/>
            <a:ext cx="4678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Gouraud</a:t>
            </a:r>
            <a:r>
              <a:rPr lang="en-US" sz="1400" dirty="0" smtClean="0"/>
              <a:t> Shading   +    Ambient Occlusion    =     Final Image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Goal of many graphics algorithms is to create results that are as </a:t>
            </a:r>
            <a:r>
              <a:rPr lang="en-US" i="1" dirty="0" smtClean="0"/>
              <a:t>physically </a:t>
            </a:r>
            <a:r>
              <a:rPr lang="en-US" dirty="0" smtClean="0"/>
              <a:t>realistic as possible</a:t>
            </a:r>
          </a:p>
          <a:p>
            <a:r>
              <a:rPr lang="en-US" dirty="0" smtClean="0"/>
              <a:t>Realism in graphics can be subdivided into different categories:</a:t>
            </a:r>
          </a:p>
          <a:p>
            <a:pPr lvl="1"/>
            <a:r>
              <a:rPr lang="en-US" dirty="0" smtClean="0"/>
              <a:t>geometric modeling, rendering, behavior, and interaction</a:t>
            </a:r>
          </a:p>
          <a:p>
            <a:r>
              <a:rPr lang="en-US" dirty="0" smtClean="0"/>
              <a:t>Techniques and algorithms used to achieve realism in category are dependent on several factors</a:t>
            </a:r>
          </a:p>
          <a:p>
            <a:pPr lvl="1"/>
            <a:r>
              <a:rPr lang="en-US" dirty="0" smtClean="0"/>
              <a:t>application or content (movies, scientific visualization, etc.)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ser type (novice vs. expert)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esources (time, money, processing power, etc.)</a:t>
            </a:r>
          </a:p>
          <a:p>
            <a:r>
              <a:rPr lang="en-US" dirty="0" smtClean="0"/>
              <a:t>Degree of realism that can be achieved usually depends on amount of resources</a:t>
            </a:r>
          </a:p>
          <a:p>
            <a:pPr lvl="1"/>
            <a:r>
              <a:rPr lang="en-US" dirty="0" smtClean="0"/>
              <a:t>when resources are short, use approximations – hacks</a:t>
            </a:r>
            <a:r>
              <a:rPr lang="en-US" dirty="0"/>
              <a:t> 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Computer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</a:t>
            </a:fld>
            <a:r>
              <a:rPr lang="en-US" dirty="0" smtClean="0"/>
              <a:t> of 55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5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Screen Space Ambient Occlusion (SSAO) </a:t>
            </a:r>
          </a:p>
          <a:p>
            <a:pPr lvl="1"/>
            <a:r>
              <a:rPr lang="en-US" dirty="0" smtClean="0"/>
              <a:t>approximation to calculating ambient occlusion in real time</a:t>
            </a:r>
          </a:p>
          <a:p>
            <a:pPr lvl="1"/>
            <a:r>
              <a:rPr lang="en-US" dirty="0" smtClean="0"/>
              <a:t>uses depth map (from the z-buffer algorithm) to determine lighting</a:t>
            </a:r>
          </a:p>
          <a:p>
            <a:pPr lvl="2"/>
            <a:r>
              <a:rPr lang="en-US" dirty="0" smtClean="0"/>
              <a:t>at each rendered pixel, sample the z-buffer and calculate a darkening value based on differences in depth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irst used in 2007 game </a:t>
            </a:r>
            <a:r>
              <a:rPr lang="en-US" dirty="0" err="1" smtClean="0"/>
              <a:t>Crysis</a:t>
            </a:r>
            <a:r>
              <a:rPr lang="en-US" dirty="0" smtClean="0"/>
              <a:t>, developed by </a:t>
            </a:r>
            <a:r>
              <a:rPr lang="en-US" dirty="0" err="1" smtClean="0"/>
              <a:t>Crytek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now used in several modern video games</a:t>
            </a:r>
          </a:p>
          <a:p>
            <a:pPr lvl="1"/>
            <a:r>
              <a:rPr lang="en-US" dirty="0" smtClean="0"/>
              <a:t>notice object self shadowing – giving the illusion of global illumination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4" t="13105" r="12074" b="5946"/>
          <a:stretch/>
        </p:blipFill>
        <p:spPr bwMode="auto">
          <a:xfrm>
            <a:off x="5257800" y="514350"/>
            <a:ext cx="2717398" cy="1627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Rendering </a:t>
            </a:r>
            <a:r>
              <a:rPr lang="en-US" dirty="0" smtClean="0"/>
              <a:t>(4/19)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9201" y="2190750"/>
            <a:ext cx="2307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Cryengine</a:t>
            </a:r>
            <a:r>
              <a:rPr lang="en-US" sz="1400" dirty="0" smtClean="0"/>
              <a:t> 3, </a:t>
            </a:r>
            <a:r>
              <a:rPr lang="en-US" sz="1400" dirty="0" err="1" smtClean="0"/>
              <a:t>Crytek</a:t>
            </a:r>
            <a:r>
              <a:rPr lang="en-US" sz="1400" dirty="0" smtClean="0"/>
              <a:t> (SSAO) 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20</a:t>
            </a:fld>
            <a:r>
              <a:rPr lang="en-US" dirty="0"/>
              <a:t> of 55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02694"/>
            <a:ext cx="2641600" cy="201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200" y="4512618"/>
            <a:ext cx="3104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Julia Fractal lit in real time using SSAO</a:t>
            </a:r>
            <a:endParaRPr lang="en-US" sz="1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21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3352800" cy="36004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Image based rendering (IBR)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more </a:t>
            </a:r>
            <a:r>
              <a:rPr lang="en-US" altLang="zh-TW" dirty="0">
                <a:ea typeface="新細明體" pitchFamily="18" charset="-120"/>
              </a:rPr>
              <a:t>than a decade </a:t>
            </a:r>
            <a:r>
              <a:rPr lang="en-US" altLang="zh-TW" dirty="0" smtClean="0">
                <a:ea typeface="新細明體" pitchFamily="18" charset="-120"/>
              </a:rPr>
              <a:t>old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instead </a:t>
            </a:r>
            <a:r>
              <a:rPr lang="en-US" altLang="zh-TW" dirty="0">
                <a:ea typeface="新細明體" pitchFamily="18" charset="-120"/>
              </a:rPr>
              <a:t>of spending time and money modeling every object in a complex scene, take photos </a:t>
            </a:r>
            <a:endParaRPr lang="en-US" altLang="zh-TW" dirty="0" smtClean="0">
              <a:ea typeface="新細明體" pitchFamily="18" charset="-120"/>
            </a:endParaRPr>
          </a:p>
          <a:p>
            <a:pPr lvl="1"/>
            <a:r>
              <a:rPr lang="en-US" altLang="zh-TW" dirty="0" smtClean="0">
                <a:ea typeface="新細明體" pitchFamily="18" charset="-120"/>
              </a:rPr>
              <a:t>captures </a:t>
            </a:r>
            <a:r>
              <a:rPr lang="en-US" altLang="zh-TW" dirty="0">
                <a:ea typeface="新細明體" pitchFamily="18" charset="-120"/>
              </a:rPr>
              <a:t>both perfectly accurate geometry and lighting with very little overhead</a:t>
            </a:r>
          </a:p>
          <a:p>
            <a:pPr lvl="1"/>
            <a:r>
              <a:rPr lang="en-US" dirty="0" smtClean="0"/>
              <a:t>same as 3D image compositing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how to generate views other than the one photo you </a:t>
            </a:r>
            <a:r>
              <a:rPr lang="en-US" altLang="zh-TW" dirty="0" smtClean="0">
                <a:ea typeface="新細明體" pitchFamily="18" charset="-120"/>
              </a:rPr>
              <a:t>took? (many correct answers)</a:t>
            </a:r>
          </a:p>
          <a:p>
            <a:pPr lvl="1"/>
            <a:r>
              <a:rPr lang="en-US" dirty="0" smtClean="0">
                <a:ea typeface="新細明體" pitchFamily="18" charset="-120"/>
              </a:rPr>
              <a:t>highly related to computational photography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962400" y="914400"/>
            <a:ext cx="4724400" cy="23431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QuickTime VR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stitch </a:t>
            </a:r>
            <a:r>
              <a:rPr lang="en-US" altLang="zh-TW" dirty="0">
                <a:ea typeface="新細明體" pitchFamily="18" charset="-120"/>
              </a:rPr>
              <a:t>together multiple photos taken from the same location at different </a:t>
            </a:r>
            <a:r>
              <a:rPr lang="en-US" altLang="zh-TW" dirty="0" smtClean="0">
                <a:ea typeface="新細明體" pitchFamily="18" charset="-120"/>
              </a:rPr>
              <a:t>orientations</a:t>
            </a:r>
          </a:p>
          <a:p>
            <a:pPr lvl="2"/>
            <a:r>
              <a:rPr lang="en-US" altLang="zh-TW" dirty="0" smtClean="0">
                <a:ea typeface="新細明體" pitchFamily="18" charset="-120"/>
              </a:rPr>
              <a:t>produces </a:t>
            </a:r>
            <a:r>
              <a:rPr lang="en-US" altLang="zh-TW" dirty="0">
                <a:ea typeface="新細明體" pitchFamily="18" charset="-120"/>
              </a:rPr>
              <a:t>cylindrical or spherical map which allows generation of arbitrarily oriented views from that one </a:t>
            </a:r>
            <a:r>
              <a:rPr lang="en-US" altLang="zh-TW" dirty="0" smtClean="0">
                <a:ea typeface="新細明體" pitchFamily="18" charset="-120"/>
              </a:rPr>
              <a:t>position</a:t>
            </a:r>
          </a:p>
          <a:p>
            <a:pPr lvl="1"/>
            <a:r>
              <a:rPr lang="en-US" altLang="zh-TW" dirty="0">
                <a:ea typeface="新細明體" pitchFamily="18" charset="-120"/>
              </a:rPr>
              <a:t>generating multiple views: discontinuously jump from one </a:t>
            </a:r>
            <a:r>
              <a:rPr lang="en-US" altLang="zh-TW" dirty="0" err="1">
                <a:ea typeface="新細明體" pitchFamily="18" charset="-120"/>
              </a:rPr>
              <a:t>precomputed</a:t>
            </a:r>
            <a:r>
              <a:rPr lang="en-US" altLang="zh-TW" dirty="0">
                <a:ea typeface="新細明體" pitchFamily="18" charset="-120"/>
              </a:rPr>
              <a:t> viewpoint to the </a:t>
            </a:r>
            <a:r>
              <a:rPr lang="en-US" altLang="zh-TW" dirty="0" smtClean="0">
                <a:ea typeface="新細明體" pitchFamily="18" charset="-120"/>
              </a:rPr>
              <a:t>next </a:t>
            </a:r>
          </a:p>
          <a:p>
            <a:pPr lvl="2"/>
            <a:r>
              <a:rPr lang="en-US" altLang="zh-TW" dirty="0" smtClean="0">
                <a:ea typeface="新細明體" pitchFamily="18" charset="-120"/>
              </a:rPr>
              <a:t>can’t </a:t>
            </a:r>
            <a:r>
              <a:rPr lang="en-US" altLang="zh-TW" dirty="0">
                <a:ea typeface="新細明體" pitchFamily="18" charset="-120"/>
              </a:rPr>
              <a:t>reconstruct missing (obscured) information</a:t>
            </a:r>
          </a:p>
          <a:p>
            <a:pPr lvl="1"/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Rendering (5/19)</a:t>
            </a:r>
            <a:endParaRPr lang="en-US" dirty="0"/>
          </a:p>
        </p:txBody>
      </p:sp>
      <p:pic>
        <p:nvPicPr>
          <p:cNvPr id="6" name="Picture 7" descr="quicktime_v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869257"/>
            <a:ext cx="1981200" cy="181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8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22</a:t>
            </a:fld>
            <a:r>
              <a:rPr lang="en-US" dirty="0"/>
              <a:t> of 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33400" y="1962150"/>
                <a:ext cx="4648200" cy="29146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sz="1800" dirty="0" err="1" smtClean="0">
                    <a:ea typeface="新細明體" pitchFamily="18" charset="-120"/>
                  </a:rPr>
                  <a:t>Lightfield</a:t>
                </a:r>
                <a:r>
                  <a:rPr lang="en-US" altLang="zh-TW" sz="1800" dirty="0" smtClean="0">
                    <a:ea typeface="新細明體" pitchFamily="18" charset="-120"/>
                  </a:rPr>
                  <a:t> rendering</a:t>
                </a:r>
              </a:p>
              <a:p>
                <a:pPr lvl="1"/>
                <a:r>
                  <a:rPr lang="en-US" altLang="zh-TW" sz="1600" dirty="0" smtClean="0">
                    <a:ea typeface="新細明體" pitchFamily="18" charset="-120"/>
                  </a:rPr>
                  <a:t>sample </a:t>
                </a:r>
                <a:r>
                  <a:rPr lang="en-US" altLang="zh-TW" sz="1600" dirty="0">
                    <a:ea typeface="新細明體" pitchFamily="18" charset="-120"/>
                  </a:rPr>
                  <a:t>the path and color of </a:t>
                </a:r>
                <a:r>
                  <a:rPr lang="en-US" altLang="zh-TW" sz="1600" dirty="0" smtClean="0">
                    <a:ea typeface="新細明體" pitchFamily="18" charset="-120"/>
                  </a:rPr>
                  <a:t>light </a:t>
                </a:r>
                <a:r>
                  <a:rPr lang="en-US" altLang="zh-TW" sz="1600" dirty="0">
                    <a:ea typeface="新細明體" pitchFamily="18" charset="-120"/>
                  </a:rPr>
                  <a:t>rays within a volume </a:t>
                </a:r>
                <a:r>
                  <a:rPr lang="en-US" altLang="zh-TW" sz="1600" dirty="0" smtClean="0">
                    <a:ea typeface="新細明體" pitchFamily="18" charset="-120"/>
                  </a:rPr>
                  <a:t>(expensive pre-processing </a:t>
                </a:r>
                <a:r>
                  <a:rPr lang="en-US" altLang="zh-TW" sz="1600" dirty="0">
                    <a:ea typeface="新細明體" pitchFamily="18" charset="-120"/>
                  </a:rPr>
                  <a:t>step!). Then interpolate </a:t>
                </a:r>
                <a:r>
                  <a:rPr lang="en-US" altLang="zh-TW" sz="1600" dirty="0" smtClean="0">
                    <a:ea typeface="新細明體" pitchFamily="18" charset="-120"/>
                  </a:rPr>
                  <a:t>sampled </a:t>
                </a:r>
                <a:r>
                  <a:rPr lang="en-US" altLang="zh-TW" sz="1600" dirty="0">
                    <a:ea typeface="新細明體" pitchFamily="18" charset="-120"/>
                  </a:rPr>
                  <a:t>rays to place the camera plane </a:t>
                </a:r>
                <a:r>
                  <a:rPr lang="en-US" altLang="zh-TW" sz="1600" dirty="0" smtClean="0">
                    <a:ea typeface="新細明體" pitchFamily="18" charset="-120"/>
                  </a:rPr>
                  <a:t>within </a:t>
                </a:r>
                <a:r>
                  <a:rPr lang="en-US" altLang="zh-TW" sz="1600" dirty="0">
                    <a:ea typeface="新細明體" pitchFamily="18" charset="-120"/>
                  </a:rPr>
                  <a:t>the volume and </a:t>
                </a:r>
                <a:r>
                  <a:rPr lang="en-US" altLang="zh-TW" sz="1600" dirty="0" smtClean="0">
                    <a:ea typeface="新細明體" pitchFamily="18" charset="-120"/>
                  </a:rPr>
                  <a:t>generate </a:t>
                </a:r>
                <a:r>
                  <a:rPr lang="en-US" altLang="zh-TW" sz="1600" dirty="0">
                    <a:ea typeface="新細明體" pitchFamily="18" charset="-120"/>
                  </a:rPr>
                  <a:t>a view.</a:t>
                </a:r>
              </a:p>
              <a:p>
                <a:pPr lvl="1"/>
                <a:r>
                  <a:rPr lang="en-US" altLang="zh-TW" sz="1600" dirty="0" smtClean="0">
                    <a:ea typeface="新細明體" pitchFamily="18" charset="-120"/>
                  </a:rPr>
                  <a:t>treats </a:t>
                </a:r>
                <a:r>
                  <a:rPr lang="en-US" altLang="zh-TW" sz="1600" dirty="0">
                    <a:ea typeface="新細明體" pitchFamily="18" charset="-120"/>
                  </a:rPr>
                  <a:t>images as 2d slices of a 5d function </a:t>
                </a:r>
                <a:r>
                  <a:rPr lang="en-US" altLang="zh-TW" sz="1600" dirty="0">
                    <a:latin typeface="Times New Roman" pitchFamily="18" charset="0"/>
                    <a:ea typeface="新細明體" pitchFamily="18" charset="-120"/>
                  </a:rPr>
                  <a:t>–</a:t>
                </a:r>
                <a:r>
                  <a:rPr lang="en-US" altLang="zh-TW" sz="1600" dirty="0">
                    <a:ea typeface="新細明體" pitchFamily="18" charset="-120"/>
                  </a:rPr>
                  <a:t> position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(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𝑥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,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𝑦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,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𝑧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)</m:t>
                    </m:r>
                  </m:oMath>
                </a14:m>
                <a:r>
                  <a:rPr lang="en-US" altLang="zh-TW" sz="1600" dirty="0" smtClean="0">
                    <a:ea typeface="新細明體" pitchFamily="18" charset="-120"/>
                  </a:rPr>
                  <a:t> </a:t>
                </a:r>
                <a:r>
                  <a:rPr lang="en-US" altLang="zh-TW" sz="1600" dirty="0">
                    <a:ea typeface="新細明體" pitchFamily="18" charset="-120"/>
                  </a:rPr>
                  <a:t>and </a:t>
                </a:r>
                <a:r>
                  <a:rPr lang="en-US" altLang="zh-TW" sz="1600" dirty="0" smtClean="0">
                    <a:ea typeface="新細明體" pitchFamily="18" charset="-120"/>
                  </a:rPr>
                  <a:t>direction 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(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𝜃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,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𝜙</m:t>
                    </m:r>
                    <m:r>
                      <a:rPr lang="en-US" altLang="zh-TW" sz="1600" i="1" dirty="0" smtClean="0">
                        <a:latin typeface="Cambria Math"/>
                        <a:ea typeface="新細明體" pitchFamily="18" charset="-120"/>
                      </a:rPr>
                      <m:t>)</m:t>
                    </m:r>
                  </m:oMath>
                </a14:m>
                <a:r>
                  <a:rPr lang="en-US" altLang="zh-TW" sz="1600" dirty="0" smtClean="0">
                    <a:ea typeface="新細明體" pitchFamily="18" charset="-120"/>
                  </a:rPr>
                  <a:t> on a sphere</a:t>
                </a:r>
                <a:endParaRPr lang="en-US" altLang="zh-TW" sz="1600" dirty="0">
                  <a:ea typeface="新細明體" pitchFamily="18" charset="-120"/>
                </a:endParaRPr>
              </a:p>
              <a:p>
                <a:pPr lvl="1"/>
                <a:r>
                  <a:rPr lang="en-US" altLang="zh-TW" sz="1600" dirty="0" smtClean="0">
                    <a:ea typeface="新細明體" pitchFamily="18" charset="-120"/>
                  </a:rPr>
                  <a:t>drawbacks</a:t>
                </a:r>
                <a:r>
                  <a:rPr lang="en-US" altLang="zh-TW" sz="1600" dirty="0">
                    <a:ea typeface="新細明體" pitchFamily="18" charset="-120"/>
                  </a:rPr>
                  <a:t>: have to resample for any new geometry</a:t>
                </a:r>
                <a:r>
                  <a:rPr lang="en-US" altLang="zh-TW" sz="1600" dirty="0" smtClean="0">
                    <a:ea typeface="新細明體" pitchFamily="18" charset="-120"/>
                  </a:rPr>
                  <a:t>.</a:t>
                </a:r>
              </a:p>
              <a:p>
                <a:pPr lvl="1"/>
                <a:r>
                  <a:rPr lang="en-US" altLang="zh-TW" sz="1600" dirty="0">
                    <a:ea typeface="新細明體" pitchFamily="18" charset="-120"/>
                  </a:rPr>
                  <a:t>i</a:t>
                </a:r>
                <a:r>
                  <a:rPr lang="en-US" altLang="zh-TW" sz="1600" dirty="0" smtClean="0">
                    <a:ea typeface="新細明體" pitchFamily="18" charset="-120"/>
                  </a:rPr>
                  <a:t>mages to the right taken with </a:t>
                </a:r>
                <a:r>
                  <a:rPr lang="en-US" altLang="zh-TW" sz="1600" dirty="0" err="1" smtClean="0">
                    <a:ea typeface="新細明體" pitchFamily="18" charset="-120"/>
                  </a:rPr>
                  <a:t>Lytro</a:t>
                </a:r>
                <a:r>
                  <a:rPr lang="en-US" altLang="zh-TW" sz="1600" dirty="0" smtClean="0">
                    <a:ea typeface="新細明體" pitchFamily="18" charset="-120"/>
                  </a:rPr>
                  <a:t>, a new commercial </a:t>
                </a:r>
                <a:r>
                  <a:rPr lang="en-US" altLang="zh-TW" sz="1600" dirty="0" err="1" smtClean="0">
                    <a:ea typeface="新細明體" pitchFamily="18" charset="-120"/>
                  </a:rPr>
                  <a:t>lightfield</a:t>
                </a:r>
                <a:r>
                  <a:rPr lang="en-US" altLang="zh-TW" sz="1600" dirty="0" smtClean="0">
                    <a:ea typeface="新細明體" pitchFamily="18" charset="-120"/>
                  </a:rPr>
                  <a:t> camera</a:t>
                </a:r>
                <a:endParaRPr lang="en-US" altLang="zh-TW" sz="1600" dirty="0">
                  <a:ea typeface="新細明體" pitchFamily="18" charset="-12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33400" y="1962150"/>
                <a:ext cx="4648200" cy="2914650"/>
              </a:xfrm>
              <a:blipFill rotWithShape="1">
                <a:blip r:embed="rId3"/>
                <a:stretch>
                  <a:fillRect l="-131" t="-1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</a:t>
            </a:r>
            <a:r>
              <a:rPr lang="en-US" dirty="0" smtClean="0"/>
              <a:t>Rendering (6/19)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895350"/>
            <a:ext cx="8153400" cy="1322615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 smtClean="0">
                <a:ea typeface="新細明體" pitchFamily="18" charset="-120"/>
              </a:rPr>
              <a:t>Plenoptic</a:t>
            </a:r>
            <a:r>
              <a:rPr lang="en-US" altLang="zh-TW" sz="1800" dirty="0">
                <a:ea typeface="新細明體" pitchFamily="18" charset="-120"/>
              </a:rPr>
              <a:t> </a:t>
            </a:r>
            <a:r>
              <a:rPr lang="en-US" altLang="zh-TW" sz="1800" dirty="0" smtClean="0">
                <a:ea typeface="新細明體" pitchFamily="18" charset="-120"/>
              </a:rPr>
              <a:t>modeling</a:t>
            </a:r>
          </a:p>
          <a:p>
            <a:pPr lvl="1"/>
            <a:r>
              <a:rPr lang="en-US" altLang="zh-TW" sz="1600" dirty="0" smtClean="0">
                <a:ea typeface="新細明體" pitchFamily="18" charset="-120"/>
              </a:rPr>
              <a:t>using </a:t>
            </a:r>
            <a:r>
              <a:rPr lang="en-US" altLang="zh-TW" sz="1600" dirty="0">
                <a:ea typeface="新細明體" pitchFamily="18" charset="-120"/>
              </a:rPr>
              <a:t>multiple overlapping photos, calculate depth information from image </a:t>
            </a:r>
            <a:r>
              <a:rPr lang="en-US" altLang="zh-TW" sz="1600" dirty="0" smtClean="0">
                <a:ea typeface="新細明體" pitchFamily="18" charset="-120"/>
              </a:rPr>
              <a:t>disparities</a:t>
            </a:r>
          </a:p>
          <a:p>
            <a:pPr lvl="1"/>
            <a:r>
              <a:rPr lang="en-US" altLang="zh-TW" sz="1600" dirty="0" smtClean="0">
                <a:ea typeface="新細明體" pitchFamily="18" charset="-120"/>
              </a:rPr>
              <a:t>combination </a:t>
            </a:r>
            <a:r>
              <a:rPr lang="en-US" altLang="zh-TW" sz="1600" dirty="0">
                <a:ea typeface="新細明體" pitchFamily="18" charset="-120"/>
              </a:rPr>
              <a:t>of depth info and surface color allows on-the-fly reconstruction of </a:t>
            </a:r>
            <a:r>
              <a:rPr lang="en-US" altLang="zh-TW" sz="1600" dirty="0">
                <a:latin typeface="Times New Roman" pitchFamily="18" charset="0"/>
                <a:ea typeface="新細明體" pitchFamily="18" charset="-120"/>
              </a:rPr>
              <a:t>“</a:t>
            </a:r>
            <a:r>
              <a:rPr lang="en-US" altLang="zh-TW" sz="1600" dirty="0">
                <a:ea typeface="新細明體" pitchFamily="18" charset="-120"/>
              </a:rPr>
              <a:t>best guess</a:t>
            </a:r>
            <a:r>
              <a:rPr lang="en-US" altLang="zh-TW" sz="1600" dirty="0">
                <a:latin typeface="Times New Roman" pitchFamily="18" charset="0"/>
                <a:ea typeface="新細明體" pitchFamily="18" charset="-120"/>
              </a:rPr>
              <a:t>”</a:t>
            </a:r>
            <a:r>
              <a:rPr lang="en-US" altLang="zh-TW" sz="1600" dirty="0">
                <a:ea typeface="新細明體" pitchFamily="18" charset="-120"/>
              </a:rPr>
              <a:t> intermediary views between the original </a:t>
            </a:r>
            <a:r>
              <a:rPr lang="en-US" altLang="zh-TW" sz="1600" dirty="0" smtClean="0">
                <a:ea typeface="新細明體" pitchFamily="18" charset="-120"/>
              </a:rPr>
              <a:t>photo-positions</a:t>
            </a:r>
            <a:r>
              <a:rPr lang="en-US" altLang="zh-TW" sz="1400" dirty="0" smtClean="0">
                <a:ea typeface="新細明體" pitchFamily="18" charset="-120"/>
              </a:rPr>
              <a:t>.</a:t>
            </a:r>
            <a:endParaRPr lang="en-US" altLang="zh-TW" sz="1400" dirty="0">
              <a:ea typeface="新細明體" pitchFamily="18" charset="-120"/>
            </a:endParaRP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14312" y="4514850"/>
            <a:ext cx="3472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http://www.lytro.com/living-pictures/282</a:t>
            </a:r>
            <a:endParaRPr 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t="24832" r="83273" b="15198"/>
          <a:stretch/>
        </p:blipFill>
        <p:spPr bwMode="auto">
          <a:xfrm>
            <a:off x="7163287" y="2038350"/>
            <a:ext cx="1435789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1" t="24848" r="19708" b="15200"/>
          <a:stretch/>
        </p:blipFill>
        <p:spPr bwMode="auto">
          <a:xfrm>
            <a:off x="5562403" y="2038350"/>
            <a:ext cx="1447997" cy="144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7" t="22445" r="3181" b="37111"/>
          <a:stretch/>
        </p:blipFill>
        <p:spPr bwMode="auto">
          <a:xfrm>
            <a:off x="7239000" y="3562350"/>
            <a:ext cx="1295401" cy="103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8" t="29558" r="17094" b="47472"/>
          <a:stretch/>
        </p:blipFill>
        <p:spPr bwMode="auto">
          <a:xfrm>
            <a:off x="5181600" y="3531388"/>
            <a:ext cx="1870656" cy="102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3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Shadow mapping</a:t>
            </a:r>
          </a:p>
          <a:p>
            <a:pPr lvl="1"/>
            <a:r>
              <a:rPr lang="en-US" dirty="0" smtClean="0"/>
              <a:t>generate shadow texture by capturing silhouettes of objects as seen from light</a:t>
            </a:r>
          </a:p>
          <a:p>
            <a:pPr lvl="1"/>
            <a:r>
              <a:rPr lang="en-US" dirty="0" smtClean="0"/>
              <a:t>project shadow texture onto scene when rendering</a:t>
            </a:r>
          </a:p>
          <a:p>
            <a:pPr lvl="1"/>
            <a:r>
              <a:rPr lang="en-US" dirty="0" smtClean="0"/>
              <a:t>fast, but the shadow map must be recalculated for moving lights</a:t>
            </a:r>
          </a:p>
          <a:p>
            <a:r>
              <a:rPr lang="en-US" dirty="0" smtClean="0"/>
              <a:t>Shadow volumes</a:t>
            </a:r>
          </a:p>
          <a:p>
            <a:pPr lvl="1"/>
            <a:r>
              <a:rPr lang="en-US" dirty="0" smtClean="0"/>
              <a:t>project rays through each vertex in an object  from the light</a:t>
            </a:r>
          </a:p>
          <a:p>
            <a:pPr lvl="1"/>
            <a:r>
              <a:rPr lang="en-US" dirty="0" smtClean="0"/>
              <a:t>projected rays will together form a volume</a:t>
            </a:r>
          </a:p>
          <a:p>
            <a:pPr lvl="1"/>
            <a:r>
              <a:rPr lang="en-US" dirty="0" smtClean="0"/>
              <a:t>any point inside the volume is in shadow</a:t>
            </a:r>
          </a:p>
          <a:p>
            <a:pPr lvl="1"/>
            <a:r>
              <a:rPr lang="en-US" dirty="0" smtClean="0"/>
              <a:t>often implemented using the stencil buffer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Rendering </a:t>
            </a:r>
            <a:r>
              <a:rPr lang="en-US" dirty="0" smtClean="0"/>
              <a:t>(7/19)</a:t>
            </a:r>
            <a:endParaRPr lang="en-US" dirty="0"/>
          </a:p>
        </p:txBody>
      </p:sp>
      <p:pic>
        <p:nvPicPr>
          <p:cNvPr id="8194" name="Picture 2" descr="08fig0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70634"/>
            <a:ext cx="3051400" cy="193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457201" y="2914651"/>
            <a:ext cx="4145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Summed area variance shadow maps (GPU Gems 3)</a:t>
            </a:r>
            <a:endParaRPr lang="en-US" sz="1200" dirty="0"/>
          </a:p>
        </p:txBody>
      </p:sp>
      <p:pic>
        <p:nvPicPr>
          <p:cNvPr id="8196" name="Picture 4" descr="Shadow Silhouett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81350"/>
            <a:ext cx="1451201" cy="13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hadow Volum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799" y="3217528"/>
            <a:ext cx="1451201" cy="133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 flipH="1">
            <a:off x="457200" y="4512151"/>
            <a:ext cx="4145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Stencil shadow volumes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23</a:t>
            </a:fld>
            <a:r>
              <a:rPr lang="en-US" dirty="0"/>
              <a:t> of 55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1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81000" y="2914650"/>
            <a:ext cx="8305800" cy="17716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High Dynamic Range (HDR) and Tone Mapping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ighting </a:t>
            </a:r>
            <a:r>
              <a:rPr lang="en-US" dirty="0"/>
              <a:t>calculations can exceed 0.0 to 1.0 limit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more accurate reflection and refraction calculations</a:t>
            </a:r>
          </a:p>
          <a:p>
            <a:r>
              <a:rPr lang="en-US" dirty="0" smtClean="0"/>
              <a:t>Ex: Sun </a:t>
            </a:r>
            <a:r>
              <a:rPr lang="en-US" dirty="0"/>
              <a:t>might have a value of 6,000 instead of 1.0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lamped </a:t>
            </a:r>
            <a:r>
              <a:rPr lang="en-US" dirty="0"/>
              <a:t>to 1.0 at render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Solution: “remap” the colors of the final image to incorporate more of this range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Rendering </a:t>
            </a:r>
            <a:r>
              <a:rPr lang="en-US" dirty="0" smtClean="0"/>
              <a:t>(8/19)</a:t>
            </a:r>
            <a:endParaRPr lang="en-US" dirty="0"/>
          </a:p>
        </p:txBody>
      </p:sp>
      <p:sp>
        <p:nvSpPr>
          <p:cNvPr id="5" name="AutoShape 4" descr="ImageShack, free image hosting, free video hosting, image hosting, video hosting, photo image hosting site, video hosting site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24</a:t>
            </a:fld>
            <a:r>
              <a:rPr lang="en-US" dirty="0"/>
              <a:t> of 55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lum bright="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"/>
          <a:stretch>
            <a:fillRect/>
          </a:stretch>
        </p:blipFill>
        <p:spPr bwMode="auto">
          <a:xfrm>
            <a:off x="3200400" y="950197"/>
            <a:ext cx="2438400" cy="187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"/>
          <a:stretch>
            <a:fillRect/>
          </a:stretch>
        </p:blipFill>
        <p:spPr bwMode="auto">
          <a:xfrm>
            <a:off x="571492" y="950198"/>
            <a:ext cx="2413008" cy="187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943600" y="1143001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Scene rendered without and with HDR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6"/>
          <a:stretch/>
        </p:blipFill>
        <p:spPr bwMode="auto">
          <a:xfrm>
            <a:off x="914400" y="2724150"/>
            <a:ext cx="3048000" cy="1925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20002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Light scattering</a:t>
            </a:r>
          </a:p>
          <a:p>
            <a:pPr lvl="1"/>
            <a:r>
              <a:rPr lang="en-US" dirty="0" smtClean="0"/>
              <a:t>light may be scattered as it travels through the atmosphere (participating media) or as it travels under a surface such as wax or skin (subsurface scatter)</a:t>
            </a:r>
          </a:p>
          <a:p>
            <a:pPr lvl="1"/>
            <a:r>
              <a:rPr lang="en-US" dirty="0" smtClean="0"/>
              <a:t>expensive to compute</a:t>
            </a:r>
          </a:p>
          <a:p>
            <a:r>
              <a:rPr lang="en-US" dirty="0" smtClean="0"/>
              <a:t>Subsurface scattering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light enters material, bounces around, some exits with new properties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hold your hand up to a light, you’ll notice a “reddish” glow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Rendering </a:t>
            </a:r>
            <a:r>
              <a:rPr lang="en-US" dirty="0" smtClean="0"/>
              <a:t>(9/19)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25</a:t>
            </a:fld>
            <a:r>
              <a:rPr lang="en-US" dirty="0"/>
              <a:t> of 55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252" y="2647950"/>
            <a:ext cx="2729948" cy="2010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74274" y="2343150"/>
            <a:ext cx="3285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Subsurface scattering (Pixar Ratatouille)</a:t>
            </a:r>
            <a:endParaRPr lang="en-US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14350"/>
            <a:ext cx="3200401" cy="1837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458200" cy="14287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Depth of field (</a:t>
            </a:r>
            <a:r>
              <a:rPr lang="en-US" dirty="0" err="1" smtClean="0"/>
              <a:t>DoF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mimic out of focus effects from real camera (not pinhole camera model)</a:t>
            </a:r>
          </a:p>
          <a:p>
            <a:pPr lvl="1"/>
            <a:r>
              <a:rPr lang="en-US" dirty="0" smtClean="0"/>
              <a:t>objects with a certain depth remain in focus, others are blurred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ircle of confusion: light from a single point is focused through the lens onto a circle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eal-time hack:  blur image based on depth and composite final image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Rendering (</a:t>
            </a:r>
            <a:r>
              <a:rPr lang="en-US" dirty="0" smtClean="0"/>
              <a:t>10/19)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35" y="2447337"/>
            <a:ext cx="2265565" cy="225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26</a:t>
            </a:fld>
            <a:r>
              <a:rPr lang="en-US" dirty="0"/>
              <a:t> of 55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6167" y="2447336"/>
            <a:ext cx="2813833" cy="225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Raytracing</a:t>
            </a:r>
            <a:endParaRPr lang="en-US" dirty="0" smtClean="0"/>
          </a:p>
          <a:p>
            <a:pPr lvl="1"/>
            <a:r>
              <a:rPr lang="en-US" dirty="0" smtClean="0"/>
              <a:t>shoot rays from the eye into the scene</a:t>
            </a:r>
          </a:p>
          <a:p>
            <a:pPr lvl="2"/>
            <a:r>
              <a:rPr lang="en-US" dirty="0" smtClean="0"/>
              <a:t>at each intersection calculate amount of light hitting the object </a:t>
            </a:r>
          </a:p>
          <a:p>
            <a:pPr lvl="2"/>
            <a:r>
              <a:rPr lang="en-US" dirty="0" smtClean="0"/>
              <a:t>if the surface is reflective or refractive, reflect /refract the ray and continue tracing</a:t>
            </a:r>
          </a:p>
          <a:p>
            <a:pPr lvl="1"/>
            <a:r>
              <a:rPr lang="en-US" dirty="0" smtClean="0"/>
              <a:t>good for shiny, reflective surfaces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produce caustics:</a:t>
            </a:r>
          </a:p>
          <a:p>
            <a:pPr lvl="2"/>
            <a:r>
              <a:rPr lang="en-US" altLang="zh-TW" sz="1800" dirty="0">
                <a:ea typeface="新細明體" pitchFamily="18" charset="-120"/>
              </a:rPr>
              <a:t>“</a:t>
            </a:r>
            <a:r>
              <a:rPr lang="en-US" altLang="zh-TW" dirty="0">
                <a:ea typeface="新細明體" pitchFamily="18" charset="-120"/>
              </a:rPr>
              <a:t>the envelope of light rays reflected or refracted by a curved surface or object, or the projection of that envelope of rays on another surface, e.g., the patches of bright light overlaying the shadow of the glass</a:t>
            </a:r>
            <a:r>
              <a:rPr lang="en-US" altLang="zh-TW" dirty="0" smtClean="0">
                <a:ea typeface="新細明體" pitchFamily="18" charset="-120"/>
              </a:rPr>
              <a:t>” - Wikipedia</a:t>
            </a:r>
            <a:endParaRPr lang="en-US" dirty="0" smtClean="0"/>
          </a:p>
          <a:p>
            <a:pPr lvl="1"/>
            <a:r>
              <a:rPr lang="en-US" dirty="0" smtClean="0"/>
              <a:t>expensive for global illumination </a:t>
            </a:r>
          </a:p>
          <a:p>
            <a:pPr lvl="2"/>
            <a:r>
              <a:rPr lang="en-US" dirty="0" smtClean="0"/>
              <a:t>hard to compute multi-bounce lighting</a:t>
            </a:r>
          </a:p>
          <a:p>
            <a:pPr lvl="1"/>
            <a:r>
              <a:rPr lang="en-US" dirty="0" smtClean="0"/>
              <a:t>not physically based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Rendering </a:t>
            </a:r>
            <a:r>
              <a:rPr lang="en-US" dirty="0" smtClean="0"/>
              <a:t>(11/19)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174D1158-7025-4F84-91C4-71926262A30A}" type="slidenum">
              <a:rPr lang="en-US" smtClean="0"/>
              <a:pPr/>
              <a:t>27</a:t>
            </a:fld>
            <a:r>
              <a:rPr lang="en-US" dirty="0"/>
              <a:t> of 55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b="6610"/>
          <a:stretch/>
        </p:blipFill>
        <p:spPr bwMode="auto">
          <a:xfrm>
            <a:off x="4648200" y="527662"/>
            <a:ext cx="3276600" cy="192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5550"/>
            <a:ext cx="35052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9600" y="4432384"/>
            <a:ext cx="3296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nVidia’s</a:t>
            </a:r>
            <a:r>
              <a:rPr lang="en-US" sz="1600" dirty="0" smtClean="0"/>
              <a:t> real time ray tracer (30fps)</a:t>
            </a:r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7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28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085850"/>
            <a:ext cx="4648200" cy="36004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Radiosity</a:t>
            </a:r>
            <a:endParaRPr lang="en-US" dirty="0" smtClean="0"/>
          </a:p>
          <a:p>
            <a:pPr lvl="1"/>
            <a:r>
              <a:rPr lang="en-US" dirty="0" smtClean="0"/>
              <a:t>subdivide scene into patches, iteratively compute how much light each patch contributes to each other patch</a:t>
            </a:r>
          </a:p>
          <a:p>
            <a:pPr lvl="1"/>
            <a:r>
              <a:rPr lang="en-US" dirty="0" smtClean="0"/>
              <a:t>circular problem but get attenuation</a:t>
            </a:r>
          </a:p>
          <a:p>
            <a:pPr lvl="2"/>
            <a:r>
              <a:rPr lang="en-US" dirty="0" smtClean="0"/>
              <a:t>some of patch A contributes to patch B, which contributes back to A, which contributes back to B</a:t>
            </a:r>
          </a:p>
          <a:p>
            <a:pPr lvl="2"/>
            <a:r>
              <a:rPr lang="en-US" dirty="0" smtClean="0"/>
              <a:t>expensive to solve (iterate through matrices)</a:t>
            </a:r>
          </a:p>
          <a:p>
            <a:pPr lvl="1"/>
            <a:r>
              <a:rPr lang="en-US" dirty="0" smtClean="0"/>
              <a:t>good for diffuse global illumination</a:t>
            </a:r>
          </a:p>
          <a:p>
            <a:pPr lvl="1"/>
            <a:r>
              <a:rPr lang="en-US" dirty="0" smtClean="0"/>
              <a:t>view independent, once solved, can move camera around</a:t>
            </a:r>
          </a:p>
          <a:p>
            <a:r>
              <a:rPr lang="en-US" dirty="0" err="1" smtClean="0"/>
              <a:t>Raytracing</a:t>
            </a:r>
            <a:r>
              <a:rPr lang="en-US" dirty="0" smtClean="0"/>
              <a:t> and </a:t>
            </a:r>
            <a:r>
              <a:rPr lang="en-US" dirty="0" err="1" smtClean="0"/>
              <a:t>radiosity</a:t>
            </a:r>
            <a:r>
              <a:rPr lang="en-US" dirty="0" smtClean="0"/>
              <a:t> can be combined</a:t>
            </a:r>
          </a:p>
          <a:p>
            <a:pPr lvl="1"/>
            <a:r>
              <a:rPr lang="en-US" dirty="0" err="1" smtClean="0"/>
              <a:t>raytrace</a:t>
            </a:r>
            <a:r>
              <a:rPr lang="en-US" dirty="0" smtClean="0"/>
              <a:t> shiny objects (only a few)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radiosity</a:t>
            </a:r>
            <a:r>
              <a:rPr lang="en-US" dirty="0" smtClean="0"/>
              <a:t> for GI</a:t>
            </a:r>
          </a:p>
          <a:p>
            <a:pPr lvl="1"/>
            <a:r>
              <a:rPr lang="en-US" dirty="0" smtClean="0"/>
              <a:t>complex to do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Rendering (</a:t>
            </a:r>
            <a:r>
              <a:rPr lang="en-US" dirty="0" smtClean="0"/>
              <a:t>12/19)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361950"/>
            <a:ext cx="2362200" cy="226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21706"/>
            <a:ext cx="2667000" cy="197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199" y="800099"/>
            <a:ext cx="8610601" cy="167367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Photon mapping: two step process using stochastic selection of which photons to trace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reprocess scene: emit and trace photons from light sources into the scene</a:t>
            </a:r>
          </a:p>
          <a:p>
            <a:pPr lvl="2"/>
            <a:r>
              <a:rPr lang="en-US" sz="1700" dirty="0" smtClean="0"/>
              <a:t>bounce photons around, storing photon power at each hit (max impact on first hit, choose only one reflection direction for second, etc., to avoid exponential blow-up).  Colors blend at each bounce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aytrace</a:t>
            </a:r>
            <a:r>
              <a:rPr lang="en-US" dirty="0" smtClean="0"/>
              <a:t>, using illumination data from photons to render final image</a:t>
            </a:r>
          </a:p>
          <a:p>
            <a:pPr lvl="2"/>
            <a:r>
              <a:rPr lang="en-US" sz="1700" dirty="0" smtClean="0"/>
              <a:t>at ray intersection, gather the nearest photons  in some small neighborhood to calculate lighting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elatively fast global illumination</a:t>
            </a:r>
          </a:p>
          <a:p>
            <a:pPr lvl="1"/>
            <a:r>
              <a:rPr lang="en-US" dirty="0" smtClean="0"/>
              <a:t>“cheap” step building the map is view independent;  expensive step is </a:t>
            </a:r>
            <a:r>
              <a:rPr lang="en-US" dirty="0" err="1" smtClean="0"/>
              <a:t>raytracing</a:t>
            </a:r>
            <a:r>
              <a:rPr lang="en-US" dirty="0" smtClean="0"/>
              <a:t> (view dependent)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Realism in Rendering (</a:t>
            </a:r>
            <a:r>
              <a:rPr lang="en-US" dirty="0" smtClean="0"/>
              <a:t>13/19)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29</a:t>
            </a:fld>
            <a:r>
              <a:rPr lang="en-US" dirty="0"/>
              <a:t> of 55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5812" y="2350404"/>
            <a:ext cx="1484943" cy="1973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0590" y="2350404"/>
            <a:ext cx="1480460" cy="1973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2232" y="2350408"/>
            <a:ext cx="1480457" cy="1973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4876800" y="2350406"/>
            <a:ext cx="1752600" cy="1973944"/>
            <a:chOff x="4876800" y="3390899"/>
            <a:chExt cx="1905000" cy="2667000"/>
          </a:xfrm>
        </p:grpSpPr>
        <p:sp>
          <p:nvSpPr>
            <p:cNvPr id="17" name="Trapezoid 16"/>
            <p:cNvSpPr/>
            <p:nvPr/>
          </p:nvSpPr>
          <p:spPr>
            <a:xfrm rot="10800000">
              <a:off x="5486400" y="3390899"/>
              <a:ext cx="685800" cy="685800"/>
            </a:xfrm>
            <a:prstGeom prst="trapezoid">
              <a:avLst/>
            </a:prstGeom>
            <a:solidFill>
              <a:srgbClr val="FFFF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38800" y="4076699"/>
              <a:ext cx="381000" cy="990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>
              <a:off x="4876800" y="5067299"/>
              <a:ext cx="1905000" cy="990600"/>
            </a:xfrm>
            <a:prstGeom prst="trapezoid">
              <a:avLst>
                <a:gd name="adj" fmla="val 79461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76800" y="3390899"/>
              <a:ext cx="1905000" cy="2667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486400" y="4838699"/>
              <a:ext cx="45719" cy="228600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638800" y="5143499"/>
              <a:ext cx="152400" cy="45719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>
              <a:off x="4937761" y="3832860"/>
              <a:ext cx="990598" cy="41148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5166361" y="4061460"/>
              <a:ext cx="838199" cy="41148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>
              <a:off x="5105402" y="4229099"/>
              <a:ext cx="1142997" cy="3810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7" idx="0"/>
            </p:cNvCxnSpPr>
            <p:nvPr/>
          </p:nvCxnSpPr>
          <p:spPr>
            <a:xfrm rot="5400000">
              <a:off x="5467351" y="4324348"/>
              <a:ext cx="609599" cy="1143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4991102" y="4343399"/>
              <a:ext cx="1523997" cy="762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6200000" flipH="1">
              <a:off x="5600701" y="3962398"/>
              <a:ext cx="990599" cy="3048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5400000">
              <a:off x="4914902" y="4495799"/>
              <a:ext cx="1904997" cy="1588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>
              <a:off x="4648201" y="4533898"/>
              <a:ext cx="2133597" cy="3048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5181600" y="3771899"/>
              <a:ext cx="1524000" cy="2057400"/>
              <a:chOff x="2895600" y="3962400"/>
              <a:chExt cx="1524000" cy="20574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267200" y="5257800"/>
                <a:ext cx="152400" cy="5334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895600" y="4572000"/>
                <a:ext cx="45719" cy="3048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048000" y="4724400"/>
                <a:ext cx="45719" cy="3048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124200" y="5867400"/>
                <a:ext cx="304800" cy="1524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505200" y="5562600"/>
                <a:ext cx="228600" cy="762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962400" y="4572000"/>
                <a:ext cx="76200" cy="3048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429000" y="4800600"/>
                <a:ext cx="76200" cy="762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048000" y="5181600"/>
                <a:ext cx="45719" cy="3048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200400" y="4724400"/>
                <a:ext cx="45719" cy="2286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114800" y="3962400"/>
                <a:ext cx="76200" cy="3048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657600" y="5867400"/>
                <a:ext cx="228600" cy="762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657600" y="5029200"/>
                <a:ext cx="76200" cy="76200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Arrow Connector 39"/>
            <p:cNvCxnSpPr>
              <a:stCxn id="21" idx="2"/>
              <a:endCxn id="35" idx="6"/>
            </p:cNvCxnSpPr>
            <p:nvPr/>
          </p:nvCxnSpPr>
          <p:spPr>
            <a:xfrm flipV="1">
              <a:off x="5181600" y="3924299"/>
              <a:ext cx="1295400" cy="6096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7" idx="6"/>
              <a:endCxn id="30" idx="6"/>
            </p:cNvCxnSpPr>
            <p:nvPr/>
          </p:nvCxnSpPr>
          <p:spPr>
            <a:xfrm flipH="1" flipV="1">
              <a:off x="5379719" y="5143499"/>
              <a:ext cx="1325881" cy="1905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0"/>
              <a:endCxn id="38" idx="3"/>
            </p:cNvCxnSpPr>
            <p:nvPr/>
          </p:nvCxnSpPr>
          <p:spPr>
            <a:xfrm flipV="1">
              <a:off x="5562600" y="4903740"/>
              <a:ext cx="392159" cy="77315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3" idx="2"/>
              <a:endCxn id="36" idx="0"/>
            </p:cNvCxnSpPr>
            <p:nvPr/>
          </p:nvCxnSpPr>
          <p:spPr>
            <a:xfrm>
              <a:off x="5486400" y="4952999"/>
              <a:ext cx="571500" cy="72390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6200000" flipH="1">
              <a:off x="5410202" y="4152898"/>
              <a:ext cx="1676397" cy="76200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750746" y="4397573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Raytraced</a:t>
            </a:r>
            <a:r>
              <a:rPr lang="en-US" sz="1400" dirty="0" smtClean="0"/>
              <a:t> image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2725879" y="4400550"/>
            <a:ext cx="1922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Photon-mapped image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48200" y="424815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Shoot photons, single randomly chosen reflection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6781800" y="425833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Visualization of photon map with blended colors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48" grpId="0"/>
      <p:bldP spid="4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2400300"/>
            <a:ext cx="8229600" cy="24003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Early computer graphics focused on still images</a:t>
            </a:r>
          </a:p>
          <a:p>
            <a:pPr lvl="1"/>
            <a:r>
              <a:rPr lang="en-US" dirty="0" smtClean="0"/>
              <a:t>typically meant photorealism – goal was to accurately reconstruct a scene at a specific time</a:t>
            </a:r>
          </a:p>
          <a:p>
            <a:pPr lvl="1"/>
            <a:r>
              <a:rPr lang="en-US" dirty="0" smtClean="0"/>
              <a:t>emphasized good approximations of geometry and light reflection properties of surfaces</a:t>
            </a:r>
          </a:p>
          <a:p>
            <a:r>
              <a:rPr lang="en-US" dirty="0" smtClean="0"/>
              <a:t>With the increased production of animated graphics (commercials, movies, special effects, cartoons) comes new standard of realism</a:t>
            </a:r>
          </a:p>
          <a:p>
            <a:pPr lvl="1"/>
            <a:r>
              <a:rPr lang="en-US" dirty="0" smtClean="0"/>
              <a:t>character animation </a:t>
            </a:r>
          </a:p>
          <a:p>
            <a:pPr lvl="1"/>
            <a:r>
              <a:rPr lang="en-US" dirty="0" smtClean="0"/>
              <a:t>natural phenomena: cloth, fur, hair, skin, grass, trees, smoke, water, clouds, wind</a:t>
            </a:r>
          </a:p>
          <a:p>
            <a:pPr lvl="1"/>
            <a:r>
              <a:rPr lang="en-US" dirty="0" smtClean="0"/>
              <a:t>Newtonian physics: objects which collide, fall, scatter, bend, shatter, etc.; articulated figures and mechanisms with joints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and Media</a:t>
            </a:r>
            <a:endParaRPr lang="en-US" dirty="0"/>
          </a:p>
        </p:txBody>
      </p:sp>
      <p:pic>
        <p:nvPicPr>
          <p:cNvPr id="2050" name="Picture 2" descr="http://features.cgsociety.org/stories/2010_09/tron/im0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750" r="11039" b="3530"/>
          <a:stretch/>
        </p:blipFill>
        <p:spPr bwMode="auto">
          <a:xfrm>
            <a:off x="2743200" y="895350"/>
            <a:ext cx="2667000" cy="154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1.bp.blogspot.com/_XdP6Lp2ceqY/TEZiiBF40zI/AAAAAAAAW4s/hxepWJjexho/s1600/4813688367_e2ca94d876_o.jpg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95350"/>
            <a:ext cx="2590800" cy="15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1" y="98381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Tron</a:t>
            </a:r>
            <a:r>
              <a:rPr lang="en-US" sz="1600" dirty="0" smtClean="0"/>
              <a:t> (1982) </a:t>
            </a:r>
            <a:r>
              <a:rPr lang="en-US" sz="1600" dirty="0" err="1" smtClean="0"/>
              <a:t>vs</a:t>
            </a:r>
            <a:endParaRPr lang="en-US" sz="1600" dirty="0" smtClean="0"/>
          </a:p>
          <a:p>
            <a:r>
              <a:rPr lang="en-US" sz="1600" dirty="0" err="1" smtClean="0"/>
              <a:t>Tron</a:t>
            </a:r>
            <a:r>
              <a:rPr lang="en-US" sz="1600" dirty="0" smtClean="0"/>
              <a:t> </a:t>
            </a:r>
            <a:r>
              <a:rPr lang="en-US" sz="1600" dirty="0" smtClean="0"/>
              <a:t>Legacy </a:t>
            </a:r>
            <a:r>
              <a:rPr lang="en-US" sz="1600" dirty="0" smtClean="0"/>
              <a:t>(2010)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</a:t>
            </a:fld>
            <a:r>
              <a:rPr lang="en-US" dirty="0"/>
              <a:t> of 55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5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30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Metropolis light transport (MLT)</a:t>
            </a:r>
          </a:p>
          <a:p>
            <a:pPr lvl="1"/>
            <a:r>
              <a:rPr lang="en-US" dirty="0" smtClean="0"/>
              <a:t>More accurate stochastic rendering technique </a:t>
            </a:r>
          </a:p>
          <a:p>
            <a:pPr lvl="2"/>
            <a:r>
              <a:rPr lang="en-US" dirty="0" smtClean="0"/>
              <a:t>statistically unbiased</a:t>
            </a:r>
          </a:p>
          <a:p>
            <a:pPr lvl="1"/>
            <a:r>
              <a:rPr lang="en-US" dirty="0" smtClean="0"/>
              <a:t>physically accurate</a:t>
            </a:r>
          </a:p>
          <a:p>
            <a:pPr lvl="2"/>
            <a:r>
              <a:rPr lang="en-US" dirty="0" smtClean="0"/>
              <a:t>can render very realistic images</a:t>
            </a:r>
          </a:p>
          <a:p>
            <a:pPr lvl="1"/>
            <a:r>
              <a:rPr lang="en-US" dirty="0" smtClean="0"/>
              <a:t>trace rays from the eye and / or from the lights in the scene, creating paths</a:t>
            </a:r>
          </a:p>
          <a:p>
            <a:pPr lvl="1"/>
            <a:r>
              <a:rPr lang="en-US" dirty="0" smtClean="0"/>
              <a:t>mutate these paths randomly every so often and evaluate lighting along paths</a:t>
            </a:r>
          </a:p>
          <a:p>
            <a:pPr lvl="2"/>
            <a:r>
              <a:rPr lang="en-US" dirty="0" smtClean="0"/>
              <a:t>weight each path by the probability of seeing that path</a:t>
            </a:r>
          </a:p>
          <a:p>
            <a:pPr lvl="1"/>
            <a:r>
              <a:rPr lang="en-US" dirty="0" smtClean="0"/>
              <a:t>relatively fast global illumination, even with tricky lighting conditions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Rendering </a:t>
            </a:r>
            <a:r>
              <a:rPr lang="en-US" dirty="0" smtClean="0"/>
              <a:t>(14/19)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19604"/>
            <a:ext cx="3128683" cy="416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81400" y="4743451"/>
            <a:ext cx="4343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of bronze instrument statue and temple by </a:t>
            </a:r>
            <a:r>
              <a:rPr lang="pl-PL" sz="1100" dirty="0"/>
              <a:t>Atakikaku Co. Ltd - Aketoshi </a:t>
            </a:r>
            <a:r>
              <a:rPr lang="pl-PL" sz="1100" dirty="0" smtClean="0"/>
              <a:t>Tada</a:t>
            </a:r>
            <a:r>
              <a:rPr lang="en-US" sz="1100" dirty="0" smtClean="0"/>
              <a:t>,  Maxwell Renderer (MLT renderer)</a:t>
            </a:r>
            <a:endParaRPr lang="en-US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Realism in Rendering</a:t>
            </a:r>
            <a:endParaRPr lang="en-US" dirty="0"/>
          </a:p>
        </p:txBody>
      </p:sp>
      <p:pic>
        <p:nvPicPr>
          <p:cNvPr id="8" name="qDckmcYzmqI?version=3"/>
          <p:cNvPicPr>
            <a:picLocks noGrp="1" noRot="1" noChangeAspect="1"/>
          </p:cNvPicPr>
          <p:nvPr>
            <p:ph type="pic" idx="1"/>
            <a:videoFile r:link="rId1"/>
          </p:nvPr>
        </p:nvPicPr>
        <p:blipFill>
          <a:blip r:embed="rId3" cstate="print"/>
          <a:srcRect t="15406" b="15406"/>
          <a:stretch>
            <a:fillRect/>
          </a:stretch>
        </p:blipFill>
        <p:spPr>
          <a:xfrm>
            <a:off x="1724026" y="1428750"/>
            <a:ext cx="5694363" cy="3202781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Maxwell Renderer Demo Reel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31</a:t>
            </a:fld>
            <a:r>
              <a:rPr lang="en-US" dirty="0"/>
              <a:t> of 55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0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5750"/>
            <a:ext cx="3048000" cy="16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914400"/>
            <a:ext cx="4724400" cy="10858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Volumetric rendering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escribes several techniques used to render 3D point sets (for example from an MRI scanner or for rendering of fog, smoke and clouds)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implest technique is volume ray casting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Rendering (</a:t>
            </a:r>
            <a:r>
              <a:rPr lang="en-US" dirty="0" smtClean="0"/>
              <a:t>15/19)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32</a:t>
            </a:fld>
            <a:r>
              <a:rPr lang="en-US" dirty="0"/>
              <a:t> of 55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49589"/>
          <a:stretch/>
        </p:blipFill>
        <p:spPr bwMode="auto">
          <a:xfrm>
            <a:off x="2895600" y="1882568"/>
            <a:ext cx="1933928" cy="126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126780"/>
            <a:ext cx="3839746" cy="1578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105400" y="1885950"/>
            <a:ext cx="3733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smtClean="0"/>
              <a:t>Ray is shot into volume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Ray </a:t>
            </a:r>
            <a:r>
              <a:rPr lang="en-US" sz="1600" dirty="0"/>
              <a:t>is marched through </a:t>
            </a:r>
            <a:r>
              <a:rPr lang="en-US" sz="1600" dirty="0" smtClean="0"/>
              <a:t>volume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At </a:t>
            </a:r>
            <a:r>
              <a:rPr lang="en-US" sz="1600" dirty="0"/>
              <a:t>each step, calculate </a:t>
            </a:r>
            <a:r>
              <a:rPr lang="en-US" sz="1600" dirty="0" smtClean="0"/>
              <a:t>lighting</a:t>
            </a:r>
          </a:p>
          <a:p>
            <a:pPr marL="342900" indent="-342900">
              <a:buFontTx/>
              <a:buAutoNum type="arabicPeriod"/>
            </a:pPr>
            <a:r>
              <a:rPr lang="en-US" sz="1600" dirty="0" smtClean="0"/>
              <a:t>Sum </a:t>
            </a:r>
            <a:r>
              <a:rPr lang="en-US" sz="1600" dirty="0"/>
              <a:t>up the lighting contribution</a:t>
            </a:r>
            <a:r>
              <a:rPr lang="en-US" sz="1600" dirty="0" smtClean="0"/>
              <a:t>, </a:t>
            </a:r>
            <a:r>
              <a:rPr lang="en-US" sz="1600" dirty="0"/>
              <a:t>account for </a:t>
            </a:r>
            <a:r>
              <a:rPr lang="en-US" sz="1600" dirty="0" smtClean="0"/>
              <a:t>opacity and draw pixel</a:t>
            </a:r>
            <a:endParaRPr lang="en-US" sz="1600" dirty="0"/>
          </a:p>
          <a:p>
            <a:endParaRPr lang="en-US" sz="1600" dirty="0"/>
          </a:p>
          <a:p>
            <a:pPr marL="342900" indent="-342900">
              <a:buFontTx/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endParaRPr lang="en-US" sz="16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r="50707"/>
          <a:stretch/>
        </p:blipFill>
        <p:spPr bwMode="auto">
          <a:xfrm>
            <a:off x="762000" y="1885950"/>
            <a:ext cx="188595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Content Placeholder 4"/>
          <p:cNvSpPr txBox="1">
            <a:spLocks/>
          </p:cNvSpPr>
          <p:nvPr/>
        </p:nvSpPr>
        <p:spPr>
          <a:xfrm>
            <a:off x="381000" y="3314700"/>
            <a:ext cx="3657600" cy="131445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/>
          <a:p>
            <a:pPr marL="292100" indent="-29210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dirty="0" smtClean="0">
                <a:solidFill>
                  <a:schemeClr val="tx2"/>
                </a:solidFill>
              </a:rPr>
              <a:t>can be expensive to compute since at each point in the volume have to stop to calculate illumination</a:t>
            </a:r>
          </a:p>
          <a:p>
            <a:pPr marL="292100" indent="-29210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dirty="0" smtClean="0">
                <a:solidFill>
                  <a:schemeClr val="tx2"/>
                </a:solidFill>
              </a:rPr>
              <a:t>light may also be scattered as it hits each particle in the volume (even more expensive to compute)</a:t>
            </a:r>
            <a:endParaRPr lang="en-US" dirty="0">
              <a:solidFill>
                <a:schemeClr val="tx2"/>
              </a:solidFill>
            </a:endParaRPr>
          </a:p>
          <a:p>
            <a:pPr marL="292100" lvl="1" indent="-292100">
              <a:spcBef>
                <a:spcPts val="500"/>
              </a:spcBef>
              <a:buClr>
                <a:schemeClr val="accent2"/>
              </a:buClr>
              <a:buSzPct val="76000"/>
            </a:pP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068" y="3086100"/>
            <a:ext cx="2590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Top down view of ray marching</a:t>
            </a:r>
            <a:endParaRPr lang="en-US" sz="1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6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  <p:bldP spid="14" grpId="0" uiExpand="1" build="p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171450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Progressive Refinement</a:t>
            </a:r>
          </a:p>
          <a:p>
            <a:r>
              <a:rPr lang="en-US" dirty="0" smtClean="0"/>
              <a:t>Progressively sample and render repeatedly along…</a:t>
            </a:r>
          </a:p>
          <a:p>
            <a:pPr lvl="1"/>
            <a:r>
              <a:rPr lang="en-US" dirty="0" smtClean="0"/>
              <a:t>spatial regions of image (big “pixels” that get smaller and smaller); or</a:t>
            </a:r>
          </a:p>
          <a:p>
            <a:pPr lvl="1"/>
            <a:r>
              <a:rPr lang="en-US" dirty="0" smtClean="0"/>
              <a:t>more and more light bounces; or</a:t>
            </a:r>
          </a:p>
          <a:p>
            <a:pPr lvl="1"/>
            <a:r>
              <a:rPr lang="en-US" dirty="0" smtClean="0"/>
              <a:t>multiple passes (super sampling)</a:t>
            </a:r>
          </a:p>
          <a:p>
            <a:r>
              <a:rPr lang="en-US" dirty="0" smtClean="0"/>
              <a:t>Get a rough approximation fast; level of detail increases with render time</a:t>
            </a:r>
          </a:p>
          <a:p>
            <a:r>
              <a:rPr lang="en-US" dirty="0" smtClean="0"/>
              <a:t>Note that progressive refinement (for lighting) and LOD manipulation (for geometry) can be combined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</p:spPr>
        <p:txBody>
          <a:bodyPr/>
          <a:lstStyle/>
          <a:p>
            <a:fld id="{174D1158-7025-4F84-91C4-71926262A30A}" type="slidenum">
              <a:rPr lang="en-US" smtClean="0"/>
              <a:pPr/>
              <a:t>33</a:t>
            </a:fld>
            <a:r>
              <a:rPr lang="en-US" dirty="0"/>
              <a:t> of 55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</a:t>
            </a:r>
            <a:r>
              <a:rPr lang="en-US" dirty="0"/>
              <a:t>in Rendering (</a:t>
            </a:r>
            <a:r>
              <a:rPr lang="en-US" dirty="0" smtClean="0"/>
              <a:t>16/19</a:t>
            </a:r>
            <a:r>
              <a:rPr lang="en-US" dirty="0"/>
              <a:t>)</a:t>
            </a:r>
          </a:p>
        </p:txBody>
      </p:sp>
      <p:pic>
        <p:nvPicPr>
          <p:cNvPr id="2054" name="Picture 6" descr="http://upload.wikimedia.org/wikipedia/commons/f/f2/Radiosity_Progr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24150"/>
            <a:ext cx="7162800" cy="180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7200" y="4409301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Above: </a:t>
            </a:r>
            <a:r>
              <a:rPr lang="en-US" i="1" dirty="0" smtClean="0"/>
              <a:t>Progressive </a:t>
            </a:r>
            <a:r>
              <a:rPr lang="en-US" i="1" dirty="0" err="1" smtClean="0"/>
              <a:t>Radiosity</a:t>
            </a:r>
            <a:r>
              <a:rPr lang="en-US" i="1" dirty="0"/>
              <a:t>,</a:t>
            </a:r>
            <a:r>
              <a:rPr lang="en-US" dirty="0" smtClean="0"/>
              <a:t> by Hugo Elias.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3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Temporal Aliasing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t </a:t>
            </a:r>
            <a:r>
              <a:rPr lang="en-US" dirty="0"/>
              <a:t>first, computer graphics researchers thought, ―If we know how to make one still frame, then we can make an animation by stringing together a sequence of </a:t>
            </a:r>
            <a:r>
              <a:rPr lang="en-US" dirty="0" smtClean="0"/>
              <a:t>stills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hey </a:t>
            </a:r>
            <a:r>
              <a:rPr lang="en-US" dirty="0"/>
              <a:t>were wrong. Long, slow process to learn what makes animations look acceptable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roblem</a:t>
            </a:r>
            <a:r>
              <a:rPr lang="en-US" dirty="0"/>
              <a:t>: reappearance of </a:t>
            </a:r>
            <a:r>
              <a:rPr lang="en-US" b="1" dirty="0"/>
              <a:t>spatial aliasing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ndividual </a:t>
            </a:r>
            <a:r>
              <a:rPr lang="en-US" dirty="0"/>
              <a:t>stills may contain aliasing artifacts that aren‘t immediately apparent or irritating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equential </a:t>
            </a:r>
            <a:r>
              <a:rPr lang="en-US" dirty="0"/>
              <a:t>stills may differ only slightly in camera or object position. </a:t>
            </a:r>
          </a:p>
          <a:p>
            <a:pPr lvl="2"/>
            <a:r>
              <a:rPr lang="en-US" dirty="0" smtClean="0"/>
              <a:t>however</a:t>
            </a:r>
            <a:r>
              <a:rPr lang="en-US" dirty="0"/>
              <a:t>, these slight changes are often enough to displace aliasing artifacts by a distance of a pixel or two between frames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oving </a:t>
            </a:r>
            <a:r>
              <a:rPr lang="en-US" dirty="0"/>
              <a:t>or flashing pixel artifacts are alarmingly noticeable in animations. Called the </a:t>
            </a:r>
            <a:r>
              <a:rPr lang="en-US" dirty="0" smtClean="0"/>
              <a:t>crawlies</a:t>
            </a:r>
          </a:p>
          <a:p>
            <a:pPr lvl="2"/>
            <a:r>
              <a:rPr lang="en-US" dirty="0" smtClean="0"/>
              <a:t>edges </a:t>
            </a:r>
            <a:r>
              <a:rPr lang="en-US" dirty="0"/>
              <a:t>and lines may ripple, but texture-mapped regions will scintillate like a tin-foil </a:t>
            </a:r>
            <a:r>
              <a:rPr lang="en-US" dirty="0" smtClean="0"/>
              <a:t>blizzard (recall the demo!)</a:t>
            </a:r>
            <a:endParaRPr lang="en-US" dirty="0"/>
          </a:p>
          <a:p>
            <a:pPr lvl="1"/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to fix crawlies: use traditional filtering to get rid of spatial artifacts in individual </a:t>
            </a:r>
            <a:r>
              <a:rPr lang="en-US" dirty="0" smtClean="0"/>
              <a:t>stills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Rendering (</a:t>
            </a:r>
            <a:r>
              <a:rPr lang="en-US" dirty="0" smtClean="0"/>
              <a:t>17/19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34</a:t>
            </a:fld>
            <a:r>
              <a:rPr lang="en-US" dirty="0"/>
              <a:t> of 55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Moiré patterns change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viewpoints</a:t>
            </a:r>
            <a:endParaRPr lang="fr-FR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animation, produces a completely new artifact as a result of </a:t>
            </a:r>
            <a:r>
              <a:rPr lang="en-US" dirty="0" smtClean="0"/>
              <a:t>aliases</a:t>
            </a:r>
          </a:p>
          <a:p>
            <a:r>
              <a:rPr lang="en-US" dirty="0"/>
              <a:t>Can we anti-alias across frames</a:t>
            </a:r>
            <a:r>
              <a:rPr lang="en-US" dirty="0" smtClean="0"/>
              <a:t>?</a:t>
            </a:r>
          </a:p>
          <a:p>
            <a:r>
              <a:rPr lang="en-US" dirty="0"/>
              <a:t>Another unforeseen problem in animation: </a:t>
            </a:r>
            <a:r>
              <a:rPr lang="en-US" b="1" dirty="0"/>
              <a:t>temporal aliasing</a:t>
            </a:r>
          </a:p>
          <a:p>
            <a:r>
              <a:rPr lang="en-US" dirty="0" smtClean="0"/>
              <a:t>Much </a:t>
            </a:r>
            <a:r>
              <a:rPr lang="en-US" dirty="0"/>
              <a:t>like spatial aliasing problem, only over time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we sample a continuous function (in this case, motion) in too few steps, we lose continuity of signal</a:t>
            </a:r>
          </a:p>
          <a:p>
            <a:r>
              <a:rPr lang="en-US" dirty="0" smtClean="0"/>
              <a:t>Quickly </a:t>
            </a:r>
            <a:r>
              <a:rPr lang="en-US" dirty="0"/>
              <a:t>moving objects seem </a:t>
            </a:r>
            <a:r>
              <a:rPr lang="en-US" dirty="0" smtClean="0"/>
              <a:t>to jump if </a:t>
            </a:r>
            <a:r>
              <a:rPr lang="en-US" dirty="0"/>
              <a:t>sampled too </a:t>
            </a:r>
            <a:r>
              <a:rPr lang="en-US" dirty="0" smtClean="0"/>
              <a:t>infrequently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Realism in Rendering (</a:t>
            </a:r>
            <a:r>
              <a:rPr lang="en-US" dirty="0" smtClean="0"/>
              <a:t>18/19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35</a:t>
            </a:fld>
            <a:r>
              <a:rPr lang="en-US" dirty="0"/>
              <a:t> of 55</a:t>
            </a:r>
          </a:p>
        </p:txBody>
      </p:sp>
      <p:pic>
        <p:nvPicPr>
          <p:cNvPr id="6" name="Picture 4" descr="Alias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90550"/>
            <a:ext cx="1936750" cy="192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Antialiased-sin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81616"/>
            <a:ext cx="1936750" cy="197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39001" y="1118042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aliased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39000" y="291465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antialiased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1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267200" cy="36004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Solution: </a:t>
            </a:r>
            <a:r>
              <a:rPr lang="en-US" b="1" dirty="0"/>
              <a:t>motion </a:t>
            </a:r>
            <a:r>
              <a:rPr lang="en-US" b="1" dirty="0" smtClean="0"/>
              <a:t>blur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cameras </a:t>
            </a:r>
            <a:r>
              <a:rPr lang="en-US" dirty="0"/>
              <a:t>capture images over a relatively short interval of time (function of shutter speed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slow moving objects, the shutter interval is sufficiently fast to </a:t>
            </a:r>
            <a:r>
              <a:rPr lang="en-US" dirty="0" smtClean="0"/>
              <a:t> freeze the motion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quickly moving objects, the interval is long enough to </a:t>
            </a:r>
            <a:r>
              <a:rPr lang="en-US" dirty="0" smtClean="0"/>
              <a:t> smear the object </a:t>
            </a:r>
            <a:r>
              <a:rPr lang="en-US" dirty="0"/>
              <a:t>across film.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is, in effect, filtering the image over time instead of space</a:t>
            </a:r>
          </a:p>
          <a:p>
            <a:r>
              <a:rPr lang="en-US" dirty="0"/>
              <a:t>Motion blur a very important cue to the eye for maintaining illusion of continuous motion</a:t>
            </a:r>
          </a:p>
          <a:p>
            <a:r>
              <a:rPr lang="en-US" dirty="0"/>
              <a:t>We can simulate motion blur in rendering by taking weighted average of series of samples over small time </a:t>
            </a:r>
            <a:r>
              <a:rPr lang="en-US" dirty="0" smtClean="0"/>
              <a:t>increments (another form of filtering)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Rendering (</a:t>
            </a:r>
            <a:r>
              <a:rPr lang="en-US" dirty="0" smtClean="0"/>
              <a:t>19/19</a:t>
            </a:r>
            <a:r>
              <a:rPr lang="en-US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73198"/>
            <a:ext cx="2895600" cy="182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13000"/>
            <a:ext cx="2895600" cy="179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36</a:t>
            </a:fld>
            <a:r>
              <a:rPr lang="en-US" dirty="0"/>
              <a:t> of 55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37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NPR (</a:t>
            </a:r>
            <a:r>
              <a:rPr lang="en-US" sz="1800" dirty="0" err="1" smtClean="0"/>
              <a:t>nonphotorealistic</a:t>
            </a:r>
            <a:r>
              <a:rPr lang="en-US" sz="1800" dirty="0" smtClean="0"/>
              <a:t> rendering) algorithms render images which look like they have been drawn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achieve a painterly, sketchy or cartoony look either by simple algorithms or physics simulations (e.g., diffusion of watercolors)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/>
              <a:t>u</a:t>
            </a:r>
            <a:r>
              <a:rPr lang="en-US" sz="1600" dirty="0" smtClean="0"/>
              <a:t>sed in manuals, better than photographs to elide visual clutter, emphasize important parts, etc. </a:t>
            </a:r>
          </a:p>
          <a:p>
            <a:endParaRPr lang="en-US" sz="1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Non-Realism in Rendering (1/3)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97675"/>
            <a:ext cx="3276600" cy="210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8150"/>
            <a:ext cx="3276600" cy="2119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00" b="96000" l="9626" r="89840">
                        <a14:foregroundMark x1="42781" y1="5600" x2="42781" y2="5600"/>
                        <a14:foregroundMark x1="19251" y1="92400" x2="19251" y2="92400"/>
                        <a14:foregroundMark x1="16043" y1="96000" x2="16043" y2="96000"/>
                        <a14:foregroundMark x1="13102" y1="65200" x2="13102" y2="65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09750"/>
            <a:ext cx="2425668" cy="331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Non-Realism in Rendering (2/3)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38</a:t>
            </a:fld>
            <a:r>
              <a:rPr lang="en-US" dirty="0"/>
              <a:t> of 55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062026"/>
            <a:ext cx="2717746" cy="24909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2200" y="4171950"/>
            <a:ext cx="419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/>
              <a:t>Glass Bottle</a:t>
            </a:r>
            <a:r>
              <a:rPr lang="en-US" sz="1400" dirty="0" smtClean="0"/>
              <a:t>.  An environment map is used to give the illusion of a reflected surrounding.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305800" cy="1543050"/>
          </a:xfrm>
        </p:spPr>
        <p:txBody>
          <a:bodyPr>
            <a:normAutofit fontScale="92500" lnSpcReduction="20000"/>
          </a:bodyPr>
          <a:lstStyle/>
          <a:p>
            <a:r>
              <a:rPr lang="en-US" sz="1800" i="1" dirty="0" smtClean="0"/>
              <a:t>Rendering Parametric Surfaces in Pen and Ink</a:t>
            </a:r>
            <a:r>
              <a:rPr lang="en-US" sz="1800" dirty="0" smtClean="0"/>
              <a:t>, by Georges </a:t>
            </a:r>
            <a:r>
              <a:rPr lang="en-US" sz="1800" dirty="0" err="1" smtClean="0"/>
              <a:t>Winkenbach</a:t>
            </a:r>
            <a:r>
              <a:rPr lang="en-US" sz="1800" dirty="0" smtClean="0"/>
              <a:t> and David H. </a:t>
            </a:r>
            <a:r>
              <a:rPr lang="en-US" sz="1800" dirty="0" err="1" smtClean="0"/>
              <a:t>Salesin</a:t>
            </a:r>
            <a:r>
              <a:rPr lang="en-US" sz="1800" dirty="0" smtClean="0"/>
              <a:t>, 1996.</a:t>
            </a:r>
          </a:p>
          <a:p>
            <a:pPr lvl="1"/>
            <a:r>
              <a:rPr lang="en-US" sz="1600" b="1" dirty="0" smtClean="0"/>
              <a:t>Strokes</a:t>
            </a:r>
            <a:r>
              <a:rPr lang="en-US" sz="1600" dirty="0" smtClean="0"/>
              <a:t> ~ Curved lines of varying thickness and density of placement</a:t>
            </a:r>
          </a:p>
          <a:p>
            <a:pPr lvl="1"/>
            <a:r>
              <a:rPr lang="en-US" sz="1600" b="1" dirty="0" smtClean="0"/>
              <a:t>Texture</a:t>
            </a:r>
            <a:r>
              <a:rPr lang="en-US" sz="1600" dirty="0" smtClean="0"/>
              <a:t> ~ Conveyed by collection of strokes (e.g. crisp and clean vs. rough and sketchy)</a:t>
            </a:r>
          </a:p>
          <a:p>
            <a:pPr lvl="1"/>
            <a:r>
              <a:rPr lang="en-US" sz="1600" b="1" dirty="0" smtClean="0"/>
              <a:t>Tone</a:t>
            </a:r>
            <a:r>
              <a:rPr lang="en-US" sz="1600" dirty="0" smtClean="0"/>
              <a:t> ~ Perceived gray level across the image</a:t>
            </a:r>
          </a:p>
          <a:p>
            <a:pPr lvl="1"/>
            <a:r>
              <a:rPr lang="en-US" sz="1600" b="1" dirty="0" smtClean="0"/>
              <a:t>Outline</a:t>
            </a:r>
            <a:r>
              <a:rPr lang="en-US" sz="1600" dirty="0" smtClean="0"/>
              <a:t> ~ Boundary lines which disambiguate structure</a:t>
            </a:r>
          </a:p>
          <a:p>
            <a:endParaRPr lang="en-US" sz="1800" dirty="0" smtClean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2207"/>
            <a:ext cx="3048468" cy="10287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" y="3550935"/>
            <a:ext cx="4191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Hat and Cane</a:t>
            </a:r>
            <a:r>
              <a:rPr lang="en-US" sz="1400" dirty="0" smtClean="0"/>
              <a:t>.  Both the hat and the cane are modeled using parametric (B-spline) surfaces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Non-Realism in Rendering (3/3)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39</a:t>
            </a:fld>
            <a:r>
              <a:rPr lang="en-US" dirty="0"/>
              <a:t> of 55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3028950"/>
            <a:ext cx="12954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/>
              <a:t>Right:</a:t>
            </a:r>
          </a:p>
          <a:p>
            <a:r>
              <a:rPr lang="en-US" sz="1300" dirty="0" smtClean="0"/>
              <a:t>Rendering </a:t>
            </a:r>
            <a:r>
              <a:rPr lang="en-US" sz="1300" dirty="0" smtClean="0"/>
              <a:t>a scene on the GPU (in real time) using painterly rendering techniques. </a:t>
            </a:r>
            <a:endParaRPr lang="en-US" sz="13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95350"/>
            <a:ext cx="3886200" cy="2057400"/>
          </a:xfrm>
        </p:spPr>
        <p:txBody>
          <a:bodyPr>
            <a:normAutofit/>
          </a:bodyPr>
          <a:lstStyle/>
          <a:p>
            <a:r>
              <a:rPr lang="en-US" sz="1800" i="1" dirty="0" smtClean="0"/>
              <a:t>Computer-Generated Watercolor</a:t>
            </a:r>
          </a:p>
          <a:p>
            <a:pPr lvl="1"/>
            <a:r>
              <a:rPr lang="en-US" sz="1600" dirty="0" smtClean="0"/>
              <a:t>Place particles</a:t>
            </a:r>
          </a:p>
          <a:p>
            <a:pPr lvl="1"/>
            <a:r>
              <a:rPr lang="en-US" sz="1600" spc="-100" dirty="0" smtClean="0"/>
              <a:t>Random brush strokes (sampled from real brush images)</a:t>
            </a:r>
          </a:p>
          <a:p>
            <a:pPr lvl="1"/>
            <a:r>
              <a:rPr lang="en-US" sz="1600" dirty="0" smtClean="0"/>
              <a:t>Can now be done in real time on the GPU</a:t>
            </a:r>
          </a:p>
        </p:txBody>
      </p:sp>
      <p:pic>
        <p:nvPicPr>
          <p:cNvPr id="4098" name="Picture 2" descr="http://www.incognitek.com/painterly/images/examples/still_life_if_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495550"/>
            <a:ext cx="2901042" cy="21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9550"/>
            <a:ext cx="3518291" cy="2133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10200" y="2495550"/>
            <a:ext cx="32766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/>
              <a:t>Above: </a:t>
            </a:r>
            <a:r>
              <a:rPr lang="en-US" sz="1300" dirty="0" smtClean="0"/>
              <a:t>Four styles of painterly rendered fruit, by Barbara Meier (Brown University). </a:t>
            </a:r>
            <a:endParaRPr lang="en-US" sz="13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486150"/>
            <a:ext cx="3105151" cy="58107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4171950"/>
            <a:ext cx="2895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Above: </a:t>
            </a:r>
            <a:r>
              <a:rPr lang="en-US" sz="1300" dirty="0"/>
              <a:t>some of the brush images used to render the fruit.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75060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uiExpand="1" build="p"/>
      <p:bldP spid="12" grpId="0" uiExpand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85850"/>
                <a:ext cx="5410200" cy="159262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Always a tradeoff between realism and render time </a:t>
                </a:r>
              </a:p>
              <a:p>
                <a:r>
                  <a:rPr lang="en-US" dirty="0" smtClean="0"/>
                  <a:t>Applications that require real-time input/output handling severely limit amount of realism possible</a:t>
                </a:r>
              </a:p>
              <a:p>
                <a:pPr lvl="1"/>
                <a:r>
                  <a:rPr lang="en-US" dirty="0" smtClean="0"/>
                  <a:t>data visualization: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≥10</m:t>
                    </m:r>
                  </m:oMath>
                </a14:m>
                <a:r>
                  <a:rPr lang="en-US" dirty="0" smtClean="0"/>
                  <a:t>Hz, video games: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≥60</m:t>
                    </m:r>
                  </m:oMath>
                </a14:m>
                <a:r>
                  <a:rPr lang="en-US" dirty="0" smtClean="0"/>
                  <a:t>Hz</a:t>
                </a:r>
              </a:p>
              <a:p>
                <a:r>
                  <a:rPr lang="en-US" dirty="0" smtClean="0"/>
                  <a:t>Applications which do not require real time interaction (films, static imagery), have unlimited time to achieve realism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447800"/>
                <a:ext cx="5410200" cy="2123505"/>
              </a:xfrm>
              <a:blipFill rotWithShape="1">
                <a:blip r:embed="rId2" cstate="print"/>
                <a:stretch>
                  <a:fillRect t="-2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and Media</a:t>
            </a:r>
            <a:endParaRPr lang="en-US" dirty="0"/>
          </a:p>
        </p:txBody>
      </p:sp>
      <p:pic>
        <p:nvPicPr>
          <p:cNvPr id="3074" name="Picture 2" descr="Enlar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" t="1703" r="2041" b="3340"/>
          <a:stretch/>
        </p:blipFill>
        <p:spPr bwMode="auto">
          <a:xfrm>
            <a:off x="838200" y="2830958"/>
            <a:ext cx="3117350" cy="168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lar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784" r="1666" b="3338"/>
          <a:stretch/>
        </p:blipFill>
        <p:spPr bwMode="auto">
          <a:xfrm>
            <a:off x="5029200" y="2807346"/>
            <a:ext cx="3286136" cy="170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250" y="4514851"/>
            <a:ext cx="449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by </a:t>
            </a:r>
            <a:r>
              <a:rPr lang="en-US" sz="1200" dirty="0"/>
              <a:t>Giuseppe </a:t>
            </a:r>
            <a:r>
              <a:rPr lang="en-US" sz="1200" dirty="0" err="1" smtClean="0"/>
              <a:t>Guzzardi</a:t>
            </a:r>
            <a:r>
              <a:rPr lang="en-US" sz="1200" dirty="0" smtClean="0"/>
              <a:t>, </a:t>
            </a:r>
            <a:r>
              <a:rPr lang="en-US" sz="1200" dirty="0"/>
              <a:t>http://</a:t>
            </a:r>
            <a:r>
              <a:rPr lang="en-US" sz="1200" dirty="0" smtClean="0"/>
              <a:t>www.giuseppeguzzardi.com/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2495550"/>
            <a:ext cx="4505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Real-time Interaction during Modeling (3DS Max)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927974" y="2495550"/>
            <a:ext cx="1615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Rendered Image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</a:t>
            </a:fld>
            <a:r>
              <a:rPr lang="en-US" dirty="0"/>
              <a:t> of 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69000" y="1885950"/>
            <a:ext cx="259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Pixar </a:t>
            </a:r>
            <a:r>
              <a:rPr lang="en-US" sz="1400" b="1" dirty="0"/>
              <a:t>Render Farm</a:t>
            </a:r>
            <a:r>
              <a:rPr lang="en-US" sz="1400" dirty="0"/>
              <a:t> as used for Toy Story</a:t>
            </a:r>
          </a:p>
        </p:txBody>
      </p:sp>
      <p:pic>
        <p:nvPicPr>
          <p:cNvPr id="11" name="Picture 2" descr="http://t3.gstatic.com/images?q=tbn:ANd9GcT5hPT90owabaVfM5N2kBfUZkv7sM_daI1QGkD9vrbE3bDpqyY&amp;t=1&amp;usg=__K5L29U79RUkT2fKNGVL_7GIuA6E=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33350"/>
            <a:ext cx="2628900" cy="17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4" grpId="0"/>
      <p:bldP spid="7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Behavior realism is important</a:t>
            </a:r>
          </a:p>
          <a:p>
            <a:pPr lvl="1"/>
            <a:r>
              <a:rPr lang="en-US" dirty="0" smtClean="0"/>
              <a:t>we are very distracted by unrealistic behavior even if the rendering is realistic</a:t>
            </a:r>
          </a:p>
          <a:p>
            <a:pPr lvl="2"/>
            <a:r>
              <a:rPr lang="en-US" dirty="0" smtClean="0"/>
              <a:t>especially true if it is human behavior (ex. walking)</a:t>
            </a:r>
          </a:p>
          <a:p>
            <a:pPr lvl="1"/>
            <a:r>
              <a:rPr lang="en-US" dirty="0" smtClean="0"/>
              <a:t>good behavior is very convincing even if the rendering is not realistic</a:t>
            </a:r>
          </a:p>
          <a:p>
            <a:r>
              <a:rPr lang="en-US" dirty="0" err="1" smtClean="0"/>
              <a:t>Keyframing</a:t>
            </a:r>
            <a:endParaRPr lang="en-US" dirty="0" smtClean="0"/>
          </a:p>
          <a:p>
            <a:pPr lvl="1"/>
            <a:r>
              <a:rPr lang="en-US" dirty="0" smtClean="0"/>
              <a:t>most animations are created through </a:t>
            </a:r>
            <a:r>
              <a:rPr lang="en-US" dirty="0" err="1" smtClean="0"/>
              <a:t>keyframes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nimators spend hours specifying one key pose after another</a:t>
            </a:r>
          </a:p>
          <a:p>
            <a:pPr lvl="2"/>
            <a:r>
              <a:rPr lang="en-US" dirty="0" smtClean="0"/>
              <a:t>in between  frames interpolated based on the </a:t>
            </a:r>
            <a:r>
              <a:rPr lang="en-US" dirty="0" err="1" smtClean="0"/>
              <a:t>keyframes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03633"/>
            <a:ext cx="3644900" cy="2982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Behavior (1/4)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40</a:t>
            </a:fld>
            <a:r>
              <a:rPr lang="en-US" dirty="0"/>
              <a:t> of 55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36312"/>
            <a:ext cx="3657600" cy="1115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80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95350"/>
            <a:ext cx="2029271" cy="188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200400" y="914400"/>
            <a:ext cx="5473446" cy="19431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Motion capture (</a:t>
            </a:r>
            <a:r>
              <a:rPr lang="en-US" dirty="0" err="1" smtClean="0"/>
              <a:t>mocap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sample positions and orientations of real world makers over time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nce captured, apply these motions to a computer model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 better than </a:t>
            </a:r>
            <a:r>
              <a:rPr lang="en-US" dirty="0" err="1" smtClean="0"/>
              <a:t>keyframed</a:t>
            </a:r>
            <a:r>
              <a:rPr lang="en-US" dirty="0" smtClean="0"/>
              <a:t> animations – extremely realistic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Behavior </a:t>
            </a:r>
            <a:r>
              <a:rPr lang="en-US" dirty="0" smtClean="0"/>
              <a:t>(2/4</a:t>
            </a:r>
            <a:r>
              <a:rPr lang="en-US" dirty="0"/>
              <a:t>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72645"/>
            <a:ext cx="2464654" cy="183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42684"/>
            <a:ext cx="3352800" cy="186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41</a:t>
            </a:fld>
            <a:r>
              <a:rPr lang="en-US" dirty="0"/>
              <a:t> of 55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1755"/>
            <a:ext cx="3581400" cy="161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114800" y="2514600"/>
            <a:ext cx="4559046" cy="2343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Physical simulation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look extremely realistic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 very expensive to calculate (such as fluid dynamics)</a:t>
            </a:r>
          </a:p>
          <a:p>
            <a:pPr lvl="1"/>
            <a:r>
              <a:rPr lang="en-US" dirty="0" smtClean="0"/>
              <a:t>realism vs. time tradeoff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NVIDIA PhysX, </a:t>
            </a:r>
            <a:r>
              <a:rPr lang="en-US" dirty="0" err="1" smtClean="0"/>
              <a:t>RealFlow</a:t>
            </a:r>
            <a:r>
              <a:rPr lang="en-US" dirty="0" smtClean="0"/>
              <a:t>, Houdini, most game engines (</a:t>
            </a:r>
            <a:r>
              <a:rPr lang="en-US" dirty="0" err="1" smtClean="0"/>
              <a:t>UnrealEngine</a:t>
            </a:r>
            <a:r>
              <a:rPr lang="en-US" dirty="0" smtClean="0"/>
              <a:t>, </a:t>
            </a:r>
            <a:r>
              <a:rPr lang="en-US" dirty="0" err="1" smtClean="0"/>
              <a:t>CryEngine</a:t>
            </a:r>
            <a:r>
              <a:rPr lang="en-US" dirty="0" smtClean="0"/>
              <a:t>, </a:t>
            </a:r>
            <a:r>
              <a:rPr lang="en-US" dirty="0" err="1" smtClean="0"/>
              <a:t>Havok</a:t>
            </a:r>
            <a:r>
              <a:rPr lang="en-US" dirty="0" smtClean="0"/>
              <a:t>  and others)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Behavior </a:t>
            </a:r>
            <a:r>
              <a:rPr lang="en-US" dirty="0" smtClean="0"/>
              <a:t>(3/4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4275951"/>
            <a:ext cx="41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Egg Explosion by </a:t>
            </a:r>
            <a:r>
              <a:rPr lang="en-US" sz="1200" dirty="0"/>
              <a:t>Anthony </a:t>
            </a:r>
            <a:r>
              <a:rPr lang="en-US" sz="1200" dirty="0" err="1" smtClean="0"/>
              <a:t>Chappina</a:t>
            </a:r>
            <a:r>
              <a:rPr lang="en-US" sz="1200" dirty="0"/>
              <a:t> </a:t>
            </a:r>
            <a:r>
              <a:rPr lang="en-US" sz="1200" dirty="0" smtClean="0"/>
              <a:t>using </a:t>
            </a:r>
            <a:r>
              <a:rPr lang="en-US" sz="1200" dirty="0" err="1" smtClean="0"/>
              <a:t>RealFlow</a:t>
            </a:r>
            <a:endParaRPr lang="en-US" sz="12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50872"/>
            <a:ext cx="3581400" cy="1521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42</a:t>
            </a:fld>
            <a:r>
              <a:rPr lang="en-US" dirty="0"/>
              <a:t> of 55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14350"/>
            <a:ext cx="4114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91000" y="2226618"/>
            <a:ext cx="419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Simulating fracturing of stone (Houdini 11)</a:t>
            </a:r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1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Real time physical simulation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eal time physics engines (such as those used in games) typically make some approximations</a:t>
            </a:r>
          </a:p>
          <a:p>
            <a:pPr lvl="1"/>
            <a:r>
              <a:rPr lang="en-US" dirty="0" smtClean="0"/>
              <a:t>rely on AABB (axis-aligned bounding box) or OBB (object bounding box) intersection tests</a:t>
            </a:r>
          </a:p>
          <a:p>
            <a:pPr lvl="2"/>
            <a:r>
              <a:rPr lang="en-US" dirty="0" smtClean="0"/>
              <a:t>test each objects box for overlap with another</a:t>
            </a:r>
          </a:p>
          <a:p>
            <a:pPr lvl="1"/>
            <a:r>
              <a:rPr lang="en-US" dirty="0" smtClean="0"/>
              <a:t>Problem: works well for most systems, but what if we have a clock with several cogs and gears colliding against each other?</a:t>
            </a:r>
          </a:p>
          <a:p>
            <a:pPr lvl="1"/>
            <a:r>
              <a:rPr lang="en-US" dirty="0" smtClean="0"/>
              <a:t>Solution: broad phase collision detection</a:t>
            </a:r>
          </a:p>
          <a:p>
            <a:pPr lvl="2"/>
            <a:r>
              <a:rPr lang="en-US" dirty="0" smtClean="0"/>
              <a:t>Enclose objects in larger volumes and test those for collision first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Behavior </a:t>
            </a:r>
            <a:r>
              <a:rPr lang="en-US" dirty="0" smtClean="0"/>
              <a:t>(4/4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43</a:t>
            </a:fld>
            <a:r>
              <a:rPr lang="en-US" dirty="0"/>
              <a:t> of 55</a:t>
            </a:r>
          </a:p>
        </p:txBody>
      </p:sp>
      <p:pic>
        <p:nvPicPr>
          <p:cNvPr id="6" name="Picture 6" descr="bouding_box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9550"/>
            <a:ext cx="4038600" cy="427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5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Realism in Behavior</a:t>
            </a:r>
          </a:p>
        </p:txBody>
      </p:sp>
      <p:pic>
        <p:nvPicPr>
          <p:cNvPr id="4" name="COS5XIH_R08?version=3"/>
          <p:cNvPicPr>
            <a:picLocks noGrp="1" noRot="1" noChangeAspect="1"/>
          </p:cNvPicPr>
          <p:nvPr>
            <p:ph type="pic" idx="1"/>
            <a:videoFile r:link="rId1"/>
          </p:nvPr>
        </p:nvPicPr>
        <p:blipFill>
          <a:blip r:embed="rId3" cstate="print"/>
          <a:srcRect t="15406" b="15406"/>
          <a:stretch>
            <a:fillRect/>
          </a:stretch>
        </p:blipFill>
        <p:spPr>
          <a:xfrm>
            <a:off x="1724026" y="1428751"/>
            <a:ext cx="5694363" cy="3202781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RealFlow</a:t>
            </a:r>
            <a:r>
              <a:rPr lang="en-US" dirty="0"/>
              <a:t>, Next Limit Technologies, A Fluid and Dynamics Simulator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44</a:t>
            </a:fld>
            <a:r>
              <a:rPr lang="en-US" dirty="0"/>
              <a:t> of 55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1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Realism in Behavior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57199" y="742950"/>
            <a:ext cx="8229600" cy="7429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Wind Over U.S.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45</a:t>
            </a:fld>
            <a:r>
              <a:rPr lang="en-US" dirty="0"/>
              <a:t> of 55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09566" y="2387084"/>
            <a:ext cx="232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http://hint.fm/wind/</a:t>
            </a:r>
          </a:p>
        </p:txBody>
      </p:sp>
    </p:spTree>
    <p:extLst>
      <p:ext uri="{BB962C8B-B14F-4D97-AF65-F5344CB8AC3E}">
        <p14:creationId xmlns:p14="http://schemas.microsoft.com/office/powerpoint/2010/main" val="103992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CRT </a:t>
            </a:r>
            <a:r>
              <a:rPr lang="en-US" i="1" dirty="0" smtClean="0"/>
              <a:t>refresh rate </a:t>
            </a:r>
            <a:r>
              <a:rPr lang="en-US" dirty="0" smtClean="0"/>
              <a:t>is </a:t>
            </a:r>
            <a:r>
              <a:rPr lang="en-US" dirty="0"/>
              <a:t>independent of scene update rate (</a:t>
            </a:r>
            <a:r>
              <a:rPr lang="en-US" i="1" dirty="0"/>
              <a:t>frame rate</a:t>
            </a:r>
            <a:r>
              <a:rPr lang="en-US" dirty="0"/>
              <a:t>), should be &gt;=60Hz to avoid flicker</a:t>
            </a:r>
          </a:p>
          <a:p>
            <a:pPr lvl="1"/>
            <a:r>
              <a:rPr lang="en-US" dirty="0" smtClean="0"/>
              <a:t>refresh </a:t>
            </a:r>
            <a:r>
              <a:rPr lang="en-US" dirty="0"/>
              <a:t>rate is the number of times per second that a CRT scans across </a:t>
            </a:r>
            <a:r>
              <a:rPr lang="en-US" dirty="0" smtClean="0"/>
              <a:t>the display (includes </a:t>
            </a:r>
            <a:r>
              <a:rPr lang="en-US" dirty="0"/>
              <a:t>the vertical retrace time, during which the beam is </a:t>
            </a:r>
            <a:r>
              <a:rPr lang="en-US" dirty="0" smtClean="0"/>
              <a:t>off and on </a:t>
            </a:r>
            <a:r>
              <a:rPr lang="en-US" dirty="0"/>
              <a:t>its way back </a:t>
            </a:r>
            <a:r>
              <a:rPr lang="en-US" dirty="0" smtClean="0"/>
              <a:t>up)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en-US" dirty="0" smtClean="0"/>
              <a:t>ust </a:t>
            </a:r>
            <a:r>
              <a:rPr lang="en-US" dirty="0"/>
              <a:t>swap buffers while gun is on its way back up. Otherwise, </a:t>
            </a:r>
            <a:r>
              <a:rPr lang="en-US" dirty="0" smtClean="0"/>
              <a:t>image will “tear” when </a:t>
            </a:r>
            <a:r>
              <a:rPr lang="en-US" dirty="0"/>
              <a:t>parts of two </a:t>
            </a:r>
            <a:r>
              <a:rPr lang="en-US" dirty="0" smtClean="0"/>
              <a:t>different </a:t>
            </a:r>
            <a:r>
              <a:rPr lang="en-US" dirty="0"/>
              <a:t>frames show on the screen at the same time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be constant, frame rate </a:t>
            </a:r>
            <a:r>
              <a:rPr lang="en-US" dirty="0" smtClean="0"/>
              <a:t>must </a:t>
            </a:r>
            <a:r>
              <a:rPr lang="en-US" dirty="0"/>
              <a:t>be the output refresh rate divided by some integer (at 60Hz output refresh rate, can only maintain 60, 30, 20, 15, etc. </a:t>
            </a:r>
            <a:r>
              <a:rPr lang="en-US" dirty="0" smtClean="0"/>
              <a:t>fps </a:t>
            </a:r>
            <a:r>
              <a:rPr lang="en-US" dirty="0"/>
              <a:t>constantly)</a:t>
            </a:r>
          </a:p>
          <a:p>
            <a:r>
              <a:rPr lang="en-US" dirty="0" smtClean="0"/>
              <a:t>Refresh </a:t>
            </a:r>
            <a:r>
              <a:rPr lang="en-US" dirty="0"/>
              <a:t>rate not </a:t>
            </a:r>
            <a:r>
              <a:rPr lang="en-US" dirty="0" smtClean="0"/>
              <a:t>an issue with </a:t>
            </a:r>
            <a:r>
              <a:rPr lang="en-US" dirty="0"/>
              <a:t>LCD screens: continuous light stream, no refresh </a:t>
            </a:r>
          </a:p>
          <a:p>
            <a:r>
              <a:rPr lang="en-US" dirty="0" smtClean="0"/>
              <a:t>Frame </a:t>
            </a:r>
            <a:r>
              <a:rPr lang="en-US" dirty="0"/>
              <a:t>rate equals number of distinct images (frames) per </a:t>
            </a:r>
            <a:r>
              <a:rPr lang="en-US" dirty="0" smtClean="0"/>
              <a:t>second</a:t>
            </a:r>
          </a:p>
          <a:p>
            <a:r>
              <a:rPr lang="en-US" dirty="0" smtClean="0"/>
              <a:t>Good</a:t>
            </a:r>
            <a:r>
              <a:rPr lang="en-US" dirty="0"/>
              <a:t>: frame rate is as close to refresh rate as </a:t>
            </a:r>
            <a:r>
              <a:rPr lang="en-US" dirty="0" smtClean="0"/>
              <a:t>possible Best</a:t>
            </a:r>
            <a:r>
              <a:rPr lang="en-US" dirty="0"/>
              <a:t>: frame rate is close to </a:t>
            </a:r>
            <a:r>
              <a:rPr lang="en-US" dirty="0" smtClean="0"/>
              <a:t>constant</a:t>
            </a:r>
          </a:p>
          <a:p>
            <a:pPr lvl="1"/>
            <a:r>
              <a:rPr lang="en-US" dirty="0" smtClean="0"/>
              <a:t>Humans perceive changes in frame rate (jerkiness)</a:t>
            </a:r>
          </a:p>
          <a:p>
            <a:pPr lvl="1"/>
            <a:r>
              <a:rPr lang="en-US" dirty="0" smtClean="0"/>
              <a:t>Fundamental precept of  real-time: guarantee exactly how long each frame will take</a:t>
            </a:r>
          </a:p>
          <a:p>
            <a:pPr lvl="1"/>
            <a:r>
              <a:rPr lang="en-US" dirty="0" smtClean="0"/>
              <a:t>Polygonal scan conversion: close to constant, but not </a:t>
            </a:r>
            <a:r>
              <a:rPr lang="en-US" dirty="0" err="1" smtClean="0"/>
              <a:t>boundable</a:t>
            </a:r>
            <a:r>
              <a:rPr lang="en-US" dirty="0" smtClean="0"/>
              <a:t> time</a:t>
            </a:r>
          </a:p>
          <a:p>
            <a:pPr lvl="1"/>
            <a:r>
              <a:rPr lang="en-US" dirty="0" err="1" smtClean="0"/>
              <a:t>Raytracing</a:t>
            </a:r>
            <a:r>
              <a:rPr lang="en-US" dirty="0" smtClean="0"/>
              <a:t>: </a:t>
            </a:r>
            <a:r>
              <a:rPr lang="en-US" dirty="0" err="1" smtClean="0"/>
              <a:t>boundable</a:t>
            </a:r>
            <a:r>
              <a:rPr lang="en-US" dirty="0" smtClean="0"/>
              <a:t> time, but image quality varies wildly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Interaction (1/5)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46</a:t>
            </a:fld>
            <a:r>
              <a:rPr lang="en-US" dirty="0"/>
              <a:t> of 55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2286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Insufficient update rates can cause temporal aliasing—the breakup of continuity over time </a:t>
            </a:r>
            <a:r>
              <a:rPr lang="en-US" dirty="0" smtClean="0"/>
              <a:t>– jerky </a:t>
            </a:r>
            <a:r>
              <a:rPr lang="en-US" dirty="0"/>
              <a:t>motion</a:t>
            </a:r>
          </a:p>
          <a:p>
            <a:r>
              <a:rPr lang="en-US" dirty="0" smtClean="0"/>
              <a:t>Temporal </a:t>
            </a:r>
            <a:r>
              <a:rPr lang="en-US" dirty="0"/>
              <a:t>aliasing not only ruins behavioral realism but destroys the illusion of immersion in IVR.</a:t>
            </a:r>
          </a:p>
          <a:p>
            <a:r>
              <a:rPr lang="en-US" dirty="0" smtClean="0"/>
              <a:t>How </a:t>
            </a:r>
            <a:r>
              <a:rPr lang="en-US" dirty="0"/>
              <a:t>much temporal aliasing is </a:t>
            </a:r>
            <a:r>
              <a:rPr lang="en-US" dirty="0" smtClean="0"/>
              <a:t>bad?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a CAD-CAM program, a 10 frame-per-second update rate may be acceptable because the scene is relatively static, usually only the camera is moving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video games and simulations involving many quickly moving bodies, a higher update rate is imperative: most games aim for 60 </a:t>
            </a:r>
            <a:r>
              <a:rPr lang="en-US" dirty="0" smtClean="0"/>
              <a:t>fps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Interaction </a:t>
            </a:r>
            <a:r>
              <a:rPr lang="en-US" dirty="0" smtClean="0"/>
              <a:t>(2/5)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47</a:t>
            </a:fld>
            <a:r>
              <a:rPr lang="en-US" dirty="0"/>
              <a:t> of 55</a:t>
            </a:r>
          </a:p>
        </p:txBody>
      </p:sp>
      <p:pic>
        <p:nvPicPr>
          <p:cNvPr id="5" name="Picture 6" descr="ball_with_motion_blu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75602"/>
            <a:ext cx="2057400" cy="152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ball_no_motion_blu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75602"/>
            <a:ext cx="2057400" cy="152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Frame </a:t>
            </a:r>
            <a:r>
              <a:rPr lang="en-US" dirty="0"/>
              <a:t>time is the period over which a frame is displayed (reciprocal of frame rate)</a:t>
            </a:r>
          </a:p>
          <a:p>
            <a:r>
              <a:rPr lang="en-US" dirty="0" smtClean="0"/>
              <a:t>Problem </a:t>
            </a:r>
            <a:r>
              <a:rPr lang="en-US" dirty="0"/>
              <a:t>with low frame rates is usually ―</a:t>
            </a:r>
            <a:r>
              <a:rPr lang="en-US" dirty="0" smtClean="0"/>
              <a:t>latency, not </a:t>
            </a:r>
            <a:r>
              <a:rPr lang="en-US" dirty="0"/>
              <a:t>smoothness</a:t>
            </a:r>
          </a:p>
          <a:p>
            <a:r>
              <a:rPr lang="en-US" dirty="0" smtClean="0"/>
              <a:t>Latency </a:t>
            </a:r>
            <a:r>
              <a:rPr lang="en-US" dirty="0"/>
              <a:t>(also known as ―</a:t>
            </a:r>
            <a:r>
              <a:rPr lang="en-US" dirty="0" smtClean="0"/>
              <a:t>lag) </a:t>
            </a:r>
            <a:r>
              <a:rPr lang="en-US" dirty="0"/>
              <a:t>in a real-time simulation is the time between an input (provided by the user) and its result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est</a:t>
            </a:r>
            <a:r>
              <a:rPr lang="en-US" dirty="0"/>
              <a:t>: latency should be kept </a:t>
            </a:r>
            <a:r>
              <a:rPr lang="en-US" b="1" dirty="0"/>
              <a:t>below</a:t>
            </a:r>
            <a:r>
              <a:rPr lang="en-US" dirty="0"/>
              <a:t>10ms or there is noticeable lag between input and result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oticeable </a:t>
            </a:r>
            <a:r>
              <a:rPr lang="en-US" dirty="0"/>
              <a:t>lag affects interaction and task performance, especially for an interactive ―</a:t>
            </a:r>
            <a:r>
              <a:rPr lang="en-US" dirty="0" smtClean="0"/>
              <a:t>loop</a:t>
            </a:r>
            <a:endParaRPr lang="en-US" dirty="0"/>
          </a:p>
          <a:p>
            <a:pPr lvl="1"/>
            <a:r>
              <a:rPr lang="en-US" dirty="0"/>
              <a:t>l</a:t>
            </a:r>
            <a:r>
              <a:rPr lang="en-US" dirty="0" smtClean="0"/>
              <a:t>arge </a:t>
            </a:r>
            <a:r>
              <a:rPr lang="en-US" dirty="0"/>
              <a:t>lag causes potentially disastrous results; a particularly nasty instance is IVR-induced ―cyber </a:t>
            </a:r>
            <a:r>
              <a:rPr lang="en-US" dirty="0" smtClean="0"/>
              <a:t>sickness, which </a:t>
            </a:r>
            <a:r>
              <a:rPr lang="en-US" dirty="0"/>
              <a:t>causes fatigue, headaches and even nausea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ag </a:t>
            </a:r>
            <a:r>
              <a:rPr lang="en-US" dirty="0"/>
              <a:t>for proper task performance on non-IVR systems should be less than 100ms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Interaction </a:t>
            </a:r>
            <a:r>
              <a:rPr lang="en-US" dirty="0" smtClean="0"/>
              <a:t>(3/5)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48</a:t>
            </a:fld>
            <a:r>
              <a:rPr lang="en-US" dirty="0"/>
              <a:t> of 55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0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Imagine a user that is constantly feeding inputs to the computer</a:t>
            </a:r>
          </a:p>
          <a:p>
            <a:r>
              <a:rPr lang="en-US" dirty="0" smtClean="0"/>
              <a:t>Constant </a:t>
            </a:r>
            <a:r>
              <a:rPr lang="en-US" dirty="0"/>
              <a:t>inputs are distributed uniformly throughout the frame time, collect and process one (aggregate) input per frame</a:t>
            </a:r>
          </a:p>
          <a:p>
            <a:r>
              <a:rPr lang="en-US" dirty="0" smtClean="0"/>
              <a:t>Average </a:t>
            </a:r>
            <a:r>
              <a:rPr lang="en-US" dirty="0"/>
              <a:t>time between input and next frame is ½of frame time</a:t>
            </a:r>
          </a:p>
          <a:p>
            <a:r>
              <a:rPr lang="en-US" dirty="0" smtClean="0"/>
              <a:t>Average </a:t>
            </a:r>
            <a:r>
              <a:rPr lang="en-US" dirty="0"/>
              <a:t>latency = ½frame time</a:t>
            </a:r>
          </a:p>
          <a:p>
            <a:pPr lvl="1"/>
            <a:r>
              <a:rPr lang="en-US" dirty="0" smtClean="0"/>
              <a:t>at </a:t>
            </a:r>
            <a:r>
              <a:rPr lang="en-US" dirty="0"/>
              <a:t>30Hz, average latency is </a:t>
            </a:r>
            <a:r>
              <a:rPr lang="en-US" dirty="0" smtClean="0"/>
              <a:t>17ms&gt;10ms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t </a:t>
            </a:r>
            <a:r>
              <a:rPr lang="en-US" dirty="0"/>
              <a:t>60Hz, average latency is 8.3ms&lt;10ms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herefore</a:t>
            </a:r>
            <a:r>
              <a:rPr lang="en-US" dirty="0"/>
              <a:t>, frame rate should be at least 60Hz</a:t>
            </a:r>
          </a:p>
          <a:p>
            <a:r>
              <a:rPr lang="en-US" dirty="0" smtClean="0"/>
              <a:t>Must </a:t>
            </a:r>
            <a:r>
              <a:rPr lang="en-US" dirty="0"/>
              <a:t>sample from input peripherals at a reasonable rate as well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ften </a:t>
            </a:r>
            <a:r>
              <a:rPr lang="en-US" dirty="0"/>
              <a:t>10-20 Hz suffices, as the user‘s motion takes time to execute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igh-precision </a:t>
            </a:r>
            <a:r>
              <a:rPr lang="en-US" dirty="0"/>
              <a:t>and high-risk tasks will of course require more (Phantom (haptic) does 1000 Hz!)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Cave many users prefer 1–2Hz (especially if it has geometrical accuracy) to 5–10Hz; somehow it is less disconcerting</a:t>
            </a:r>
          </a:p>
          <a:p>
            <a:r>
              <a:rPr lang="en-US" dirty="0" smtClean="0"/>
              <a:t>Separate </a:t>
            </a:r>
            <a:r>
              <a:rPr lang="en-US" dirty="0"/>
              <a:t>issue: flat-panel display hardware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uring </a:t>
            </a:r>
            <a:r>
              <a:rPr lang="en-US" dirty="0"/>
              <a:t>fast-paced gaming, LCD must maintain a response time &lt; 10ms to avoid </a:t>
            </a:r>
            <a:r>
              <a:rPr lang="en-US" dirty="0" smtClean="0"/>
              <a:t>ghosting</a:t>
            </a:r>
            <a:r>
              <a:rPr lang="en-US" dirty="0"/>
              <a:t>‖</a:t>
            </a:r>
          </a:p>
          <a:p>
            <a:pPr lvl="2"/>
            <a:r>
              <a:rPr lang="en-US" dirty="0" smtClean="0"/>
              <a:t>latest </a:t>
            </a:r>
            <a:r>
              <a:rPr lang="en-US" dirty="0"/>
              <a:t>monitors provide as little as 4ms!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Interaction </a:t>
            </a:r>
            <a:r>
              <a:rPr lang="en-US" dirty="0" smtClean="0"/>
              <a:t>(4/5)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49</a:t>
            </a:fld>
            <a:r>
              <a:rPr lang="en-US" dirty="0"/>
              <a:t> of 55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3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305801" cy="3543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When </a:t>
            </a:r>
            <a:r>
              <a:rPr lang="en-US" dirty="0"/>
              <a:t>time is limited, optimal balance of techniques for achieving realism in each category (rendering, geometry, interaction, and behavior) depends on the context of use</a:t>
            </a:r>
          </a:p>
          <a:p>
            <a:pPr lvl="1"/>
            <a:r>
              <a:rPr lang="en-US" dirty="0"/>
              <a:t>medium, user, content, and resources (especially hardware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Medium</a:t>
            </a:r>
          </a:p>
          <a:p>
            <a:pPr lvl="1"/>
            <a:r>
              <a:rPr lang="en-US" dirty="0" smtClean="0"/>
              <a:t>Different media may have different needs</a:t>
            </a:r>
          </a:p>
          <a:p>
            <a:pPr lvl="1"/>
            <a:r>
              <a:rPr lang="en-US" dirty="0" smtClean="0"/>
              <a:t>For example, a doctor examining x-ray transparencies: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f looking at static transparencies, resolution </a:t>
            </a:r>
            <a:r>
              <a:rPr lang="en-US" dirty="0"/>
              <a:t>and rendering </a:t>
            </a:r>
            <a:r>
              <a:rPr lang="en-US" dirty="0" smtClean="0"/>
              <a:t>accuracy are most important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f browsing through a large data set of x-rays (zooming, panning), may want to sacrifice render quality for interaction</a:t>
            </a:r>
          </a:p>
          <a:p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Expert or novice user?</a:t>
            </a:r>
          </a:p>
          <a:p>
            <a:pPr lvl="1"/>
            <a:r>
              <a:rPr lang="en-US" dirty="0" smtClean="0"/>
              <a:t>For example, user looking at a weather map</a:t>
            </a:r>
          </a:p>
          <a:p>
            <a:pPr lvl="2"/>
            <a:r>
              <a:rPr lang="en-US" dirty="0" smtClean="0"/>
              <a:t>novice may not care about the fine detail 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xpert will want all the fine detail (fluctuations, patterns)</a:t>
            </a:r>
          </a:p>
          <a:p>
            <a:pPr lvl="1"/>
            <a:r>
              <a:rPr lang="en-US" b="1" dirty="0" smtClean="0"/>
              <a:t>What does the user care about most?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Trade-Offs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5</a:t>
            </a:fld>
            <a:r>
              <a:rPr lang="en-US" dirty="0"/>
              <a:t> of 55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Frame rate should be at least 60Hz. 30Hz for very interactive applications (e.g., video games)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nly </a:t>
            </a:r>
            <a:r>
              <a:rPr lang="en-US" dirty="0"/>
              <a:t>have 16.7ms (frame time) to render frame, must make tradeoffs</a:t>
            </a:r>
          </a:p>
          <a:p>
            <a:pPr lvl="1"/>
            <a:r>
              <a:rPr lang="en-US" dirty="0" smtClean="0"/>
              <a:t>IVR </a:t>
            </a:r>
            <a:r>
              <a:rPr lang="en-US" dirty="0"/>
              <a:t>often falls short of this ideal</a:t>
            </a:r>
          </a:p>
          <a:p>
            <a:r>
              <a:rPr lang="en-US" dirty="0" smtClean="0"/>
              <a:t>What </a:t>
            </a:r>
            <a:r>
              <a:rPr lang="en-US" dirty="0"/>
              <a:t>can you get done in 16.7ms?</a:t>
            </a:r>
          </a:p>
          <a:p>
            <a:r>
              <a:rPr lang="en-US" dirty="0" smtClean="0"/>
              <a:t>Do </a:t>
            </a:r>
            <a:r>
              <a:rPr lang="en-US" dirty="0"/>
              <a:t>some work on host (pre-drawing)</a:t>
            </a:r>
          </a:p>
          <a:p>
            <a:r>
              <a:rPr lang="en-US" dirty="0" smtClean="0"/>
              <a:t>Best</a:t>
            </a:r>
            <a:r>
              <a:rPr lang="en-US" dirty="0"/>
              <a:t>: multiprocessor (</a:t>
            </a:r>
            <a:r>
              <a:rPr lang="en-US" b="1" dirty="0"/>
              <a:t>multi-core</a:t>
            </a:r>
            <a:r>
              <a:rPr lang="en-US" dirty="0"/>
              <a:t>) host and graphics cards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ccept </a:t>
            </a:r>
            <a:r>
              <a:rPr lang="en-US" dirty="0"/>
              <a:t>and integrate inputs throughout frame (1 CPU)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pdate </a:t>
            </a:r>
            <a:r>
              <a:rPr lang="en-US" dirty="0"/>
              <a:t>database (1+CPUs)</a:t>
            </a:r>
          </a:p>
          <a:p>
            <a:pPr lvl="2"/>
            <a:r>
              <a:rPr lang="en-US" dirty="0" smtClean="0"/>
              <a:t>swap </a:t>
            </a:r>
            <a:r>
              <a:rPr lang="en-US" dirty="0"/>
              <a:t>in upcoming geometry and texture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espond </a:t>
            </a:r>
            <a:r>
              <a:rPr lang="en-US" dirty="0"/>
              <a:t>to last rendering time (adjust level of detail)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for intersections and respond when they occur</a:t>
            </a:r>
          </a:p>
          <a:p>
            <a:pPr lvl="2"/>
            <a:r>
              <a:rPr lang="en-US" dirty="0" smtClean="0"/>
              <a:t>update </a:t>
            </a:r>
            <a:r>
              <a:rPr lang="en-US" dirty="0"/>
              <a:t>view parameters and viewing transform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 </a:t>
            </a:r>
            <a:r>
              <a:rPr lang="en-US" dirty="0"/>
              <a:t>coarse view culling, </a:t>
            </a:r>
            <a:r>
              <a:rPr lang="en-US" dirty="0" err="1"/>
              <a:t>scenegraph</a:t>
            </a:r>
            <a:r>
              <a:rPr lang="en-US" dirty="0"/>
              <a:t> optimizing (1 CPU per view/pipe)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Realism in Interaction </a:t>
            </a:r>
            <a:r>
              <a:rPr lang="en-US" dirty="0" smtClean="0"/>
              <a:t>(5/5)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50</a:t>
            </a:fld>
            <a:r>
              <a:rPr lang="en-US" dirty="0"/>
              <a:t> of 55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Other rendering techniques:</a:t>
            </a:r>
          </a:p>
          <a:p>
            <a:pPr lvl="1"/>
            <a:r>
              <a:rPr lang="en-US" dirty="0" smtClean="0"/>
              <a:t>spherical harmonics</a:t>
            </a:r>
          </a:p>
          <a:p>
            <a:pPr lvl="1"/>
            <a:r>
              <a:rPr lang="en-US" dirty="0" smtClean="0"/>
              <a:t>path tracing</a:t>
            </a:r>
          </a:p>
          <a:p>
            <a:pPr lvl="1"/>
            <a:r>
              <a:rPr lang="en-US" dirty="0" smtClean="0"/>
              <a:t>point based rendering</a:t>
            </a:r>
          </a:p>
          <a:p>
            <a:pPr lvl="1"/>
            <a:r>
              <a:rPr lang="en-US" dirty="0" smtClean="0"/>
              <a:t>image based lighting (IBL)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51</a:t>
            </a:fld>
            <a:r>
              <a:rPr lang="en-US" dirty="0"/>
              <a:t> of 55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5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81000" y="819150"/>
            <a:ext cx="3962400" cy="3600450"/>
          </a:xfrm>
        </p:spPr>
        <p:txBody>
          <a:bodyPr/>
          <a:lstStyle/>
          <a:p>
            <a:r>
              <a:rPr lang="en-US" dirty="0" smtClean="0"/>
              <a:t>Spherical Harmonics</a:t>
            </a:r>
          </a:p>
          <a:p>
            <a:pPr lvl="1"/>
            <a:r>
              <a:rPr lang="en-US" dirty="0" smtClean="0"/>
              <a:t>replace parts of lighting equation with spherical functions in frequency space</a:t>
            </a:r>
          </a:p>
          <a:p>
            <a:pPr lvl="1"/>
            <a:r>
              <a:rPr lang="en-US" dirty="0" smtClean="0"/>
              <a:t>use spherical harmonics as the basis functions</a:t>
            </a:r>
          </a:p>
          <a:p>
            <a:pPr lvl="1"/>
            <a:r>
              <a:rPr lang="en-US" dirty="0" smtClean="0"/>
              <a:t>pros: relatively fast GI (can be used in real time)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sed in </a:t>
            </a:r>
            <a:r>
              <a:rPr lang="en-US" i="1" dirty="0" smtClean="0"/>
              <a:t>Avatar</a:t>
            </a:r>
            <a:r>
              <a:rPr lang="en-US" dirty="0" smtClean="0"/>
              <a:t> to calculate lighting of the rainforest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4381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Realism in Rendering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45"/>
          <a:stretch/>
        </p:blipFill>
        <p:spPr bwMode="auto">
          <a:xfrm>
            <a:off x="3733800" y="3035948"/>
            <a:ext cx="5334000" cy="16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18" y="438150"/>
            <a:ext cx="3269488" cy="2476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9718" y="4019550"/>
            <a:ext cx="236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Projection of  functions in SH functions with increasing orders of approximation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52</a:t>
            </a:fld>
            <a:r>
              <a:rPr lang="en-US" dirty="0"/>
              <a:t> of 55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10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53</a:t>
            </a:fld>
            <a:r>
              <a:rPr lang="en-US" dirty="0"/>
              <a:t> of 55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Path tracing</a:t>
            </a:r>
          </a:p>
          <a:p>
            <a:pPr lvl="1"/>
            <a:r>
              <a:rPr lang="en-US" dirty="0" smtClean="0"/>
              <a:t>trace several rays from the eye through each pixel</a:t>
            </a:r>
          </a:p>
          <a:p>
            <a:pPr lvl="1"/>
            <a:r>
              <a:rPr lang="en-US" dirty="0" smtClean="0"/>
              <a:t>bounce the ray around randomly after hitting intersection</a:t>
            </a:r>
          </a:p>
          <a:p>
            <a:pPr lvl="1"/>
            <a:r>
              <a:rPr lang="en-US" dirty="0" smtClean="0"/>
              <a:t>weight light contribution based on probability of going in that direction</a:t>
            </a:r>
          </a:p>
          <a:p>
            <a:pPr lvl="1"/>
            <a:r>
              <a:rPr lang="en-US" dirty="0" smtClean="0"/>
              <a:t>statistically unbiased</a:t>
            </a:r>
          </a:p>
          <a:p>
            <a:pPr lvl="2"/>
            <a:r>
              <a:rPr lang="en-US" dirty="0" smtClean="0"/>
              <a:t>used as reference images</a:t>
            </a:r>
          </a:p>
          <a:p>
            <a:pPr lvl="1"/>
            <a:r>
              <a:rPr lang="en-US" dirty="0" smtClean="0"/>
              <a:t>slow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Rendering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40386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742950"/>
            <a:ext cx="8229600" cy="360045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Point based rendering</a:t>
            </a:r>
          </a:p>
          <a:p>
            <a:pPr lvl="1"/>
            <a:r>
              <a:rPr lang="en-US" sz="1800" dirty="0"/>
              <a:t>f</a:t>
            </a:r>
            <a:r>
              <a:rPr lang="en-US" sz="1800" dirty="0" smtClean="0"/>
              <a:t>irst pass creates point clouds which hold data about geometry and illumination</a:t>
            </a:r>
          </a:p>
          <a:p>
            <a:pPr lvl="1"/>
            <a:r>
              <a:rPr lang="en-US" sz="1800" dirty="0" smtClean="0"/>
              <a:t>second render pass approximates points with small ellipses</a:t>
            </a:r>
          </a:p>
          <a:p>
            <a:pPr lvl="2"/>
            <a:r>
              <a:rPr lang="en-US" sz="1600" dirty="0" smtClean="0"/>
              <a:t>analytical color and occlusion from other objects can be found without </a:t>
            </a:r>
            <a:r>
              <a:rPr lang="en-US" sz="1600" dirty="0" err="1" smtClean="0"/>
              <a:t>raytracing</a:t>
            </a:r>
            <a:endParaRPr lang="en-US" sz="1600" dirty="0" smtClean="0"/>
          </a:p>
          <a:p>
            <a:pPr lvl="1"/>
            <a:r>
              <a:rPr lang="en-US" sz="1800" dirty="0"/>
              <a:t>d</a:t>
            </a:r>
            <a:r>
              <a:rPr lang="en-US" sz="1800" dirty="0" smtClean="0"/>
              <a:t>eveloped by Pixar, used in Pirates of Caribbean 3, Toy Story 3, Up!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Realism in </a:t>
            </a:r>
            <a:r>
              <a:rPr lang="en-US" dirty="0" smtClean="0"/>
              <a:t>Rendering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40" y="2724151"/>
            <a:ext cx="4926560" cy="205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54</a:t>
            </a:fld>
            <a:r>
              <a:rPr lang="en-US" dirty="0"/>
              <a:t> of 55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62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55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 based lighting (IBL)</a:t>
            </a:r>
          </a:p>
          <a:p>
            <a:pPr lvl="1"/>
            <a:r>
              <a:rPr lang="en-US" dirty="0" smtClean="0"/>
              <a:t>uses brightness values of an image that has been “wrapped” around a scene </a:t>
            </a:r>
          </a:p>
          <a:p>
            <a:pPr lvl="1"/>
            <a:r>
              <a:rPr lang="en-US" dirty="0" smtClean="0"/>
              <a:t>allows quick realistic lighting</a:t>
            </a:r>
          </a:p>
          <a:p>
            <a:pPr lvl="1"/>
            <a:r>
              <a:rPr lang="en-US" dirty="0" smtClean="0"/>
              <a:t>can be combined with high dynamic range imaging</a:t>
            </a:r>
          </a:p>
          <a:p>
            <a:pPr lvl="1"/>
            <a:r>
              <a:rPr lang="en-US" dirty="0" smtClean="0"/>
              <a:t>used frequently in compositing cg with real images or video</a:t>
            </a:r>
          </a:p>
          <a:p>
            <a:pPr lvl="2"/>
            <a:r>
              <a:rPr lang="en-US" dirty="0" smtClean="0"/>
              <a:t>the lighting of the cg objects should match the lighting in the image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Rendering</a:t>
            </a:r>
            <a:endParaRPr lang="en-US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924" y="2190750"/>
            <a:ext cx="3021676" cy="229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37239"/>
            <a:ext cx="2408531" cy="185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105400" y="4476750"/>
            <a:ext cx="2010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Sunflow</a:t>
            </a:r>
            <a:r>
              <a:rPr lang="en-US" sz="1400" dirty="0" smtClean="0"/>
              <a:t> Renderer (IBL)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686050"/>
            <a:ext cx="8229600" cy="20002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consider a movie vs. scientific visualizations and CAD models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ovie will want to achieve as many special effects as possible (motion blur, depth of field, etc.)</a:t>
            </a:r>
          </a:p>
          <a:p>
            <a:pPr lvl="1"/>
            <a:r>
              <a:rPr lang="en-US" dirty="0" smtClean="0"/>
              <a:t>CAD (engineering) models will skip these special effects for clarity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cientific visualizations will display the </a:t>
            </a:r>
            <a:r>
              <a:rPr lang="en-US" b="1" i="1" dirty="0" smtClean="0">
                <a:solidFill>
                  <a:srgbClr val="FF0000"/>
                </a:solidFill>
              </a:rPr>
              <a:t>geometric</a:t>
            </a:r>
            <a:r>
              <a:rPr lang="en-US" dirty="0" smtClean="0"/>
              <a:t> </a:t>
            </a:r>
            <a:r>
              <a:rPr lang="en-US" b="1" i="1" dirty="0" smtClean="0">
                <a:solidFill>
                  <a:srgbClr val="FF0000"/>
                </a:solidFill>
              </a:rPr>
              <a:t>model</a:t>
            </a:r>
            <a:r>
              <a:rPr lang="en-US" dirty="0" smtClean="0"/>
              <a:t> and/or </a:t>
            </a:r>
            <a:r>
              <a:rPr lang="en-US" b="1" i="1" dirty="0" smtClean="0">
                <a:solidFill>
                  <a:srgbClr val="FF0000"/>
                </a:solidFill>
              </a:rPr>
              <a:t>simulation data</a:t>
            </a:r>
            <a:r>
              <a:rPr lang="en-US" dirty="0" smtClean="0"/>
              <a:t> as is, without any approximations, curve smoothing, etc. , to avoid hiding artifacts, approximations, or errors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Trade-Offs</a:t>
            </a:r>
          </a:p>
        </p:txBody>
      </p:sp>
      <p:pic>
        <p:nvPicPr>
          <p:cNvPr id="5" name="Picture 2" descr="http://www.designworldonline.com/uploads/ImageGallery/2nascar.jpg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6250"/>
            <a:ext cx="3131172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renderman.pixar.com/products/whats_renderman/images/food/10.jpg"/>
          <p:cNvPicPr>
            <a:picLocks noChangeAspect="1" noChangeArrowheads="1"/>
          </p:cNvPicPr>
          <p:nvPr/>
        </p:nvPicPr>
        <p:blipFill>
          <a:blip r:embed="rId3" cstate="print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95350"/>
            <a:ext cx="4419600" cy="174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6</a:t>
            </a:fld>
            <a:r>
              <a:rPr lang="en-US" dirty="0"/>
              <a:t> of 55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429000" y="895350"/>
            <a:ext cx="4876800" cy="3657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/>
              <a:t>Graphics processing power is constantly changing (real time </a:t>
            </a:r>
            <a:r>
              <a:rPr lang="en-US" dirty="0" smtClean="0"/>
              <a:t>ray tracing </a:t>
            </a:r>
            <a:r>
              <a:rPr lang="en-US" dirty="0"/>
              <a:t>is </a:t>
            </a:r>
            <a:r>
              <a:rPr lang="en-US" dirty="0" smtClean="0"/>
              <a:t>now possible </a:t>
            </a:r>
            <a:r>
              <a:rPr lang="en-US" dirty="0"/>
              <a:t>on the GPU)</a:t>
            </a:r>
          </a:p>
          <a:p>
            <a:pPr lvl="1"/>
            <a:r>
              <a:rPr lang="en-US" dirty="0"/>
              <a:t>Processing power vs. amount of data</a:t>
            </a:r>
          </a:p>
          <a:p>
            <a:pPr lvl="2"/>
            <a:r>
              <a:rPr lang="en-US" b="1" i="1" dirty="0">
                <a:solidFill>
                  <a:srgbClr val="FF0000"/>
                </a:solidFill>
              </a:rPr>
              <a:t>cube </a:t>
            </a:r>
            <a:r>
              <a:rPr lang="en-US" dirty="0"/>
              <a:t>can be realistically rendered  in real time with any modern hardware</a:t>
            </a:r>
          </a:p>
          <a:p>
            <a:pPr lvl="2"/>
            <a:r>
              <a:rPr lang="en-US" b="1" i="1" dirty="0" smtClean="0">
                <a:solidFill>
                  <a:srgbClr val="FF0000"/>
                </a:solidFill>
              </a:rPr>
              <a:t>100M </a:t>
            </a:r>
            <a:r>
              <a:rPr lang="en-US" b="1" i="1" dirty="0">
                <a:solidFill>
                  <a:srgbClr val="FF0000"/>
                </a:solidFill>
              </a:rPr>
              <a:t>triangle model </a:t>
            </a:r>
            <a:r>
              <a:rPr lang="en-US" dirty="0" smtClean="0"/>
              <a:t>like Lucy, pictured at left, not yet</a:t>
            </a:r>
          </a:p>
          <a:p>
            <a:pPr lvl="3"/>
            <a:r>
              <a:rPr lang="en-US" dirty="0" smtClean="0"/>
              <a:t>Stanford Lucy model contains 19,027,872 </a:t>
            </a:r>
            <a:r>
              <a:rPr lang="en-US" dirty="0"/>
              <a:t>vertices, 28,055,742 </a:t>
            </a:r>
            <a:r>
              <a:rPr lang="en-US" dirty="0" smtClean="0"/>
              <a:t>triangles – about 508 MB</a:t>
            </a:r>
          </a:p>
          <a:p>
            <a:pPr lvl="3"/>
            <a:r>
              <a:rPr lang="en-US" dirty="0" smtClean="0"/>
              <a:t>Rendered using V-Ray (Chaos Group) </a:t>
            </a:r>
          </a:p>
          <a:p>
            <a:pPr lvl="3"/>
            <a:r>
              <a:rPr lang="en-US" dirty="0" smtClean="0"/>
              <a:t>Many </a:t>
            </a:r>
            <a:r>
              <a:rPr lang="en-US" dirty="0"/>
              <a:t>techniques developed to achieve realism in each category</a:t>
            </a:r>
          </a:p>
          <a:p>
            <a:pPr lvl="1"/>
            <a:r>
              <a:rPr lang="en-US" dirty="0"/>
              <a:t>Geometry, Rendering, Behavior, and Interaction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Trade-Offs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5" y="895350"/>
            <a:ext cx="2398250" cy="361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7115" y="4506450"/>
            <a:ext cx="2426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Rendered by Chaos Group (V-Ray)</a:t>
            </a:r>
            <a:endParaRPr lang="en-US" sz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7</a:t>
            </a:fld>
            <a:r>
              <a:rPr lang="en-US" dirty="0"/>
              <a:t> of 55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5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Polygonization</a:t>
            </a:r>
            <a:endParaRPr lang="en-US" dirty="0" smtClean="0"/>
          </a:p>
          <a:p>
            <a:pPr lvl="1"/>
            <a:r>
              <a:rPr lang="en-US" dirty="0" smtClean="0"/>
              <a:t>represent objects as sets of polygons (ex. triangles, quads)</a:t>
            </a:r>
          </a:p>
          <a:p>
            <a:pPr lvl="1"/>
            <a:r>
              <a:rPr lang="en-US" dirty="0" smtClean="0"/>
              <a:t>can be tessellated depending on amount of detail needed</a:t>
            </a:r>
          </a:p>
          <a:p>
            <a:pPr lvl="1"/>
            <a:r>
              <a:rPr lang="en-US" dirty="0" smtClean="0"/>
              <a:t>finite level of detail – if we zoom in it doesn’t look good</a:t>
            </a:r>
          </a:p>
          <a:p>
            <a:pPr lvl="1"/>
            <a:r>
              <a:rPr lang="en-US" dirty="0"/>
              <a:t>easily hardware accelerated</a:t>
            </a:r>
          </a:p>
          <a:p>
            <a:pPr lvl="1"/>
            <a:r>
              <a:rPr lang="en-US" dirty="0" smtClean="0"/>
              <a:t>often want simplest mesh possible while preserving as much detail as possible</a:t>
            </a:r>
          </a:p>
          <a:p>
            <a:pPr lvl="2"/>
            <a:r>
              <a:rPr lang="en-US" dirty="0" smtClean="0"/>
              <a:t>fewer vertices needed at flat, simple portions of mesh</a:t>
            </a:r>
          </a:p>
          <a:p>
            <a:pPr lvl="2"/>
            <a:r>
              <a:rPr lang="en-US" dirty="0" smtClean="0"/>
              <a:t>more vertices needed at complex varying regions of mesh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Geometry (1/8)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8</a:t>
            </a:fld>
            <a:r>
              <a:rPr lang="en-US" dirty="0"/>
              <a:t> of 55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47700"/>
            <a:ext cx="4257278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3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4D1158-7025-4F84-91C4-71926262A30A}" type="slidenum">
              <a:rPr lang="en-US" smtClean="0"/>
              <a:pPr/>
              <a:t>9</a:t>
            </a:fld>
            <a:r>
              <a:rPr lang="en-US" dirty="0"/>
              <a:t> of 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400300"/>
            <a:ext cx="8001000" cy="22860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Mesh simplification / decimation</a:t>
            </a:r>
          </a:p>
          <a:p>
            <a:pPr lvl="1"/>
            <a:r>
              <a:rPr lang="en-US" dirty="0" smtClean="0"/>
              <a:t>take detailed model, reduce number of polygons while keeping as much shape as possible</a:t>
            </a:r>
          </a:p>
          <a:p>
            <a:pPr lvl="2"/>
            <a:r>
              <a:rPr lang="en-US" dirty="0" smtClean="0"/>
              <a:t>which vertices to remove?</a:t>
            </a:r>
          </a:p>
          <a:p>
            <a:pPr lvl="1"/>
            <a:r>
              <a:rPr lang="en-US" dirty="0" smtClean="0"/>
              <a:t>various algorithms exist – active area of research</a:t>
            </a:r>
          </a:p>
          <a:p>
            <a:r>
              <a:rPr lang="en-US" dirty="0" smtClean="0"/>
              <a:t>Meshes can also be smoothed, sharpened</a:t>
            </a:r>
            <a:r>
              <a:rPr lang="en-US" smtClean="0"/>
              <a:t>, manipulated,  etc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same concepts learned in Filter can be applied to 3d models instead of 2d images</a:t>
            </a:r>
          </a:p>
          <a:p>
            <a:pPr lvl="1"/>
            <a:r>
              <a:rPr lang="en-US" dirty="0" smtClean="0"/>
              <a:t>ex. smoothing a mesh requires removing high frequencies 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Realism in </a:t>
            </a:r>
            <a:r>
              <a:rPr lang="en-US" dirty="0"/>
              <a:t>Geometry  </a:t>
            </a:r>
            <a:r>
              <a:rPr lang="en-US" dirty="0" smtClean="0"/>
              <a:t>(2/8</a:t>
            </a:r>
            <a:r>
              <a:rPr lang="en-US" dirty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42986"/>
            <a:ext cx="13716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042987"/>
            <a:ext cx="13716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187" y="1042986"/>
            <a:ext cx="1370213" cy="135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42986"/>
            <a:ext cx="13716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October 25,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4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123 Them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Segoe UI"/>
        <a:ea typeface=""/>
        <a:cs typeface=""/>
      </a:majorFont>
      <a:minorFont>
        <a:latin typeface="Cambria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16062</TotalTime>
  <Words>5136</Words>
  <Application>Microsoft Office PowerPoint</Application>
  <PresentationFormat>On-screen Show (16:9)</PresentationFormat>
  <Paragraphs>601</Paragraphs>
  <Slides>55</Slides>
  <Notes>5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CS123 Theme 2</vt:lpstr>
      <vt:lpstr>Realism in Computer Graphics</vt:lpstr>
      <vt:lpstr>Realism in Computer Graphics</vt:lpstr>
      <vt:lpstr>Realism and Media</vt:lpstr>
      <vt:lpstr>Realism and Media</vt:lpstr>
      <vt:lpstr>Trade-Offs</vt:lpstr>
      <vt:lpstr>Trade-Offs</vt:lpstr>
      <vt:lpstr>Trade-Offs</vt:lpstr>
      <vt:lpstr>Realism in Geometry (1/8)</vt:lpstr>
      <vt:lpstr>Realism in Geometry  (2/8)</vt:lpstr>
      <vt:lpstr>Realism in Geometry  (3/8)</vt:lpstr>
      <vt:lpstr>Realism in Geometry (4/8)</vt:lpstr>
      <vt:lpstr>Realism in Geometry</vt:lpstr>
      <vt:lpstr>Realism in Geometry (5/8)</vt:lpstr>
      <vt:lpstr>Realism in Geometry  (6/8)</vt:lpstr>
      <vt:lpstr>Realism in Geometry (7/8)</vt:lpstr>
      <vt:lpstr>Realism in Geometry  (8/8)</vt:lpstr>
      <vt:lpstr>Realism in Rendering (1/19)</vt:lpstr>
      <vt:lpstr>Realism in Rendering (2/19)</vt:lpstr>
      <vt:lpstr>Realism in Rendering (3/19)</vt:lpstr>
      <vt:lpstr>Realism in Rendering (4/19)</vt:lpstr>
      <vt:lpstr>Realism in Rendering (5/19)</vt:lpstr>
      <vt:lpstr>Realism in Rendering (6/19)</vt:lpstr>
      <vt:lpstr>Realism in Rendering (7/19)</vt:lpstr>
      <vt:lpstr>Realism in Rendering (8/19)</vt:lpstr>
      <vt:lpstr>Realism in Rendering (9/19)</vt:lpstr>
      <vt:lpstr>Realism in Rendering (10/19)</vt:lpstr>
      <vt:lpstr>Realism in Rendering (11/19)</vt:lpstr>
      <vt:lpstr>Realism in Rendering (12/19)</vt:lpstr>
      <vt:lpstr>Realism in Rendering (13/19)</vt:lpstr>
      <vt:lpstr>Realism in Rendering (14/19)</vt:lpstr>
      <vt:lpstr>Realism in Rendering</vt:lpstr>
      <vt:lpstr>Realism in Rendering (15/19)</vt:lpstr>
      <vt:lpstr>Realism in Rendering (16/19)</vt:lpstr>
      <vt:lpstr>Realism in Rendering (17/19)</vt:lpstr>
      <vt:lpstr>Realism in Rendering (18/19)</vt:lpstr>
      <vt:lpstr>Realism in Rendering (19/19)</vt:lpstr>
      <vt:lpstr>Non-Realism in Rendering (1/3)</vt:lpstr>
      <vt:lpstr>Non-Realism in Rendering (2/3)</vt:lpstr>
      <vt:lpstr>Non-Realism in Rendering (3/3)</vt:lpstr>
      <vt:lpstr>Realism in Behavior (1/4)</vt:lpstr>
      <vt:lpstr>Realism in Behavior (2/4)</vt:lpstr>
      <vt:lpstr>Realism in Behavior (3/4)</vt:lpstr>
      <vt:lpstr>Realism in Behavior (4/4)</vt:lpstr>
      <vt:lpstr>Realism in Behavior</vt:lpstr>
      <vt:lpstr>Realism in Behavior</vt:lpstr>
      <vt:lpstr>Realism in Interaction (1/5)</vt:lpstr>
      <vt:lpstr>Realism in Interaction (2/5)</vt:lpstr>
      <vt:lpstr>Realism in Interaction (3/5)</vt:lpstr>
      <vt:lpstr>Realism in Interaction (4/5)</vt:lpstr>
      <vt:lpstr>Realism in Interaction (5/5)</vt:lpstr>
      <vt:lpstr>Appendix</vt:lpstr>
      <vt:lpstr>Realism in Rendering</vt:lpstr>
      <vt:lpstr>Realism in Rendering</vt:lpstr>
      <vt:lpstr>Realism in Rendering</vt:lpstr>
      <vt:lpstr>Realism in Rendering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Realism</dc:title>
  <dc:creator>psastras;ben@herila.net</dc:creator>
  <cp:lastModifiedBy>Wil</cp:lastModifiedBy>
  <cp:revision>335</cp:revision>
  <dcterms:created xsi:type="dcterms:W3CDTF">2010-07-14T19:14:40Z</dcterms:created>
  <dcterms:modified xsi:type="dcterms:W3CDTF">2012-10-25T02:25:07Z</dcterms:modified>
</cp:coreProperties>
</file>